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</p:sldIdLst>
  <p:sldSz cx="10058400" cy="10058400"/>
  <p:notesSz cx="10058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800" y="1851803"/>
            <a:ext cx="5276799" cy="2192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7800" y="1885442"/>
            <a:ext cx="5276799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197855" y="9197849"/>
            <a:ext cx="2100706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hyperlink" Target="http://www.cpshr.us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cpshr.us/" TargetMode="Externa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61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Relationship Id="rId25" Type="http://schemas.openxmlformats.org/officeDocument/2006/relationships/image" Target="../media/image66.png"/><Relationship Id="rId26" Type="http://schemas.openxmlformats.org/officeDocument/2006/relationships/image" Target="../media/image67.png"/><Relationship Id="rId27" Type="http://schemas.openxmlformats.org/officeDocument/2006/relationships/image" Target="../media/image68.png"/><Relationship Id="rId28" Type="http://schemas.openxmlformats.org/officeDocument/2006/relationships/image" Target="../media/image69.png"/><Relationship Id="rId29" Type="http://schemas.openxmlformats.org/officeDocument/2006/relationships/image" Target="../media/image70.png"/><Relationship Id="rId30" Type="http://schemas.openxmlformats.org/officeDocument/2006/relationships/image" Target="../media/image71.png"/><Relationship Id="rId31" Type="http://schemas.openxmlformats.org/officeDocument/2006/relationships/image" Target="../media/image72.png"/><Relationship Id="rId32" Type="http://schemas.openxmlformats.org/officeDocument/2006/relationships/image" Target="../media/image73.png"/><Relationship Id="rId33" Type="http://schemas.openxmlformats.org/officeDocument/2006/relationships/image" Target="../media/image74.png"/><Relationship Id="rId34" Type="http://schemas.openxmlformats.org/officeDocument/2006/relationships/image" Target="../media/image75.png"/><Relationship Id="rId35" Type="http://schemas.openxmlformats.org/officeDocument/2006/relationships/image" Target="../media/image76.png"/><Relationship Id="rId36" Type="http://schemas.openxmlformats.org/officeDocument/2006/relationships/image" Target="../media/image77.png"/><Relationship Id="rId37" Type="http://schemas.openxmlformats.org/officeDocument/2006/relationships/image" Target="../media/image78.png"/><Relationship Id="rId38" Type="http://schemas.openxmlformats.org/officeDocument/2006/relationships/image" Target="../media/image79.png"/><Relationship Id="rId39" Type="http://schemas.openxmlformats.org/officeDocument/2006/relationships/image" Target="../media/image80.png"/><Relationship Id="rId40" Type="http://schemas.openxmlformats.org/officeDocument/2006/relationships/image" Target="../media/image81.png"/><Relationship Id="rId41" Type="http://schemas.openxmlformats.org/officeDocument/2006/relationships/image" Target="../media/image82.png"/><Relationship Id="rId42" Type="http://schemas.openxmlformats.org/officeDocument/2006/relationships/image" Target="../media/image83.png"/><Relationship Id="rId43" Type="http://schemas.openxmlformats.org/officeDocument/2006/relationships/image" Target="../media/image84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36" y="37317"/>
            <a:ext cx="7410989" cy="7297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0488" y="6075679"/>
            <a:ext cx="4454754" cy="265451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15975" y="7234960"/>
            <a:ext cx="1946910" cy="110744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100">
                <a:solidFill>
                  <a:srgbClr val="414718"/>
                </a:solidFill>
                <a:latin typeface="Calibri"/>
                <a:cs typeface="Calibri"/>
              </a:rPr>
              <a:t>CPS</a:t>
            </a:r>
            <a:r>
              <a:rPr dirty="0" sz="1100" spc="-50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718"/>
                </a:solidFill>
                <a:latin typeface="Calibri"/>
                <a:cs typeface="Calibri"/>
              </a:rPr>
              <a:t>HR</a:t>
            </a:r>
            <a:r>
              <a:rPr dirty="0" sz="1100" spc="-50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718"/>
                </a:solidFill>
                <a:latin typeface="Calibri"/>
                <a:cs typeface="Calibri"/>
              </a:rPr>
              <a:t>Consulting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100" spc="-20">
                <a:solidFill>
                  <a:srgbClr val="414718"/>
                </a:solidFill>
                <a:latin typeface="Calibri"/>
                <a:cs typeface="Calibri"/>
              </a:rPr>
              <a:t>2450</a:t>
            </a:r>
            <a:r>
              <a:rPr dirty="0" sz="1100" spc="-40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718"/>
                </a:solidFill>
                <a:latin typeface="Calibri"/>
                <a:cs typeface="Calibri"/>
              </a:rPr>
              <a:t>Del</a:t>
            </a:r>
            <a:r>
              <a:rPr dirty="0" sz="1100" spc="-40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718"/>
                </a:solidFill>
                <a:latin typeface="Calibri"/>
                <a:cs typeface="Calibri"/>
              </a:rPr>
              <a:t>Paso</a:t>
            </a:r>
            <a:r>
              <a:rPr dirty="0" sz="1100" spc="-35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718"/>
                </a:solidFill>
                <a:latin typeface="Calibri"/>
                <a:cs typeface="Calibri"/>
              </a:rPr>
              <a:t>Road,</a:t>
            </a:r>
            <a:r>
              <a:rPr dirty="0" sz="1100" spc="-35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718"/>
                </a:solidFill>
                <a:latin typeface="Calibri"/>
                <a:cs typeface="Calibri"/>
              </a:rPr>
              <a:t>Suite</a:t>
            </a:r>
            <a:r>
              <a:rPr dirty="0" sz="1100" spc="-30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414718"/>
                </a:solidFill>
                <a:latin typeface="Calibri"/>
                <a:cs typeface="Calibri"/>
              </a:rPr>
              <a:t>220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100" spc="-10">
                <a:solidFill>
                  <a:srgbClr val="414718"/>
                </a:solidFill>
                <a:latin typeface="Calibri"/>
                <a:cs typeface="Calibri"/>
              </a:rPr>
              <a:t>Sacramento,</a:t>
            </a:r>
            <a:r>
              <a:rPr dirty="0" sz="1100" spc="-40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718"/>
                </a:solidFill>
                <a:latin typeface="Calibri"/>
                <a:cs typeface="Calibri"/>
              </a:rPr>
              <a:t>CA</a:t>
            </a:r>
            <a:r>
              <a:rPr dirty="0" sz="1100" spc="-45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718"/>
                </a:solidFill>
                <a:latin typeface="Calibri"/>
                <a:cs typeface="Calibri"/>
              </a:rPr>
              <a:t>95834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100" i="1">
                <a:solidFill>
                  <a:srgbClr val="414718"/>
                </a:solidFill>
                <a:latin typeface="Calibri"/>
                <a:cs typeface="Calibri"/>
              </a:rPr>
              <a:t>t:</a:t>
            </a:r>
            <a:r>
              <a:rPr dirty="0" sz="1100" spc="15" i="1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14718"/>
                </a:solidFill>
                <a:latin typeface="Calibri"/>
                <a:cs typeface="Calibri"/>
              </a:rPr>
              <a:t>916.263.3600</a:t>
            </a:r>
            <a:r>
              <a:rPr dirty="0" sz="1100" spc="140">
                <a:solidFill>
                  <a:srgbClr val="414718"/>
                </a:solidFill>
                <a:latin typeface="Calibri"/>
                <a:cs typeface="Calibri"/>
              </a:rPr>
              <a:t>  </a:t>
            </a:r>
            <a:r>
              <a:rPr dirty="0" sz="1100" i="1">
                <a:solidFill>
                  <a:srgbClr val="414718"/>
                </a:solidFill>
                <a:latin typeface="Calibri"/>
                <a:cs typeface="Calibri"/>
              </a:rPr>
              <a:t>f:</a:t>
            </a:r>
            <a:r>
              <a:rPr dirty="0" sz="1100" spc="30" i="1">
                <a:solidFill>
                  <a:srgbClr val="41471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14718"/>
                </a:solidFill>
                <a:latin typeface="Calibri"/>
                <a:cs typeface="Calibri"/>
              </a:rPr>
              <a:t>916.263.3613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100" spc="-10">
                <a:solidFill>
                  <a:srgbClr val="414718"/>
                </a:solidFill>
                <a:latin typeface="Calibri"/>
                <a:cs typeface="Calibri"/>
                <a:hlinkClick r:id="rId4"/>
              </a:rPr>
              <a:t>www.cpshr.us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6708" y="1851803"/>
            <a:ext cx="5145405" cy="1034415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algn="ctr" marR="104139">
              <a:lnSpc>
                <a:spcPct val="100000"/>
              </a:lnSpc>
              <a:spcBef>
                <a:spcPts val="475"/>
              </a:spcBef>
            </a:pPr>
            <a:r>
              <a:rPr dirty="0" sz="2200">
                <a:latin typeface="Century Gothic"/>
                <a:cs typeface="Century Gothic"/>
              </a:rPr>
              <a:t>CPS</a:t>
            </a:r>
            <a:r>
              <a:rPr dirty="0" sz="2200" spc="180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HR</a:t>
            </a:r>
            <a:r>
              <a:rPr dirty="0" sz="2200" spc="185">
                <a:latin typeface="Century Gothic"/>
                <a:cs typeface="Century Gothic"/>
              </a:rPr>
              <a:t> </a:t>
            </a:r>
            <a:r>
              <a:rPr dirty="0" sz="2200" spc="45">
                <a:latin typeface="Century Gothic"/>
                <a:cs typeface="Century Gothic"/>
              </a:rPr>
              <a:t>Board</a:t>
            </a:r>
            <a:r>
              <a:rPr dirty="0" sz="2200" spc="185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of</a:t>
            </a:r>
            <a:r>
              <a:rPr dirty="0" sz="2200" spc="190">
                <a:latin typeface="Century Gothic"/>
                <a:cs typeface="Century Gothic"/>
              </a:rPr>
              <a:t> </a:t>
            </a:r>
            <a:r>
              <a:rPr dirty="0" sz="2200" spc="40">
                <a:latin typeface="Century Gothic"/>
                <a:cs typeface="Century Gothic"/>
              </a:rPr>
              <a:t>Directors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3600">
                <a:solidFill>
                  <a:srgbClr val="780029"/>
                </a:solidFill>
                <a:latin typeface="Century Gothic"/>
                <a:cs typeface="Century Gothic"/>
              </a:rPr>
              <a:t>Board</a:t>
            </a:r>
            <a:r>
              <a:rPr dirty="0" sz="3600" spc="-210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3600">
                <a:solidFill>
                  <a:srgbClr val="780029"/>
                </a:solidFill>
                <a:latin typeface="Century Gothic"/>
                <a:cs typeface="Century Gothic"/>
              </a:rPr>
              <a:t>Meeting</a:t>
            </a:r>
            <a:r>
              <a:rPr dirty="0" sz="3600" spc="-210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3600" spc="-15">
                <a:solidFill>
                  <a:srgbClr val="780029"/>
                </a:solidFill>
                <a:latin typeface="Century Gothic"/>
                <a:cs typeface="Century Gothic"/>
              </a:rPr>
              <a:t>Agenda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38384" y="2908257"/>
            <a:ext cx="3858895" cy="125857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695"/>
              </a:spcBef>
            </a:pPr>
            <a:r>
              <a:rPr dirty="0" sz="2200" spc="-25" b="1">
                <a:solidFill>
                  <a:srgbClr val="780029"/>
                </a:solidFill>
                <a:latin typeface="Century Gothic"/>
                <a:cs typeface="Century Gothic"/>
              </a:rPr>
              <a:t>Friday,</a:t>
            </a:r>
            <a:r>
              <a:rPr dirty="0" sz="2200" spc="-10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spc="-20" b="1">
                <a:solidFill>
                  <a:srgbClr val="780029"/>
                </a:solidFill>
                <a:latin typeface="Century Gothic"/>
                <a:cs typeface="Century Gothic"/>
              </a:rPr>
              <a:t>June</a:t>
            </a:r>
            <a:r>
              <a:rPr dirty="0" sz="2200" spc="-10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b="1">
                <a:solidFill>
                  <a:srgbClr val="780029"/>
                </a:solidFill>
                <a:latin typeface="Century Gothic"/>
                <a:cs typeface="Century Gothic"/>
              </a:rPr>
              <a:t>7,</a:t>
            </a:r>
            <a:r>
              <a:rPr dirty="0" sz="2200" spc="-10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spc="-20" b="1">
                <a:solidFill>
                  <a:srgbClr val="780029"/>
                </a:solidFill>
                <a:latin typeface="Century Gothic"/>
                <a:cs typeface="Century Gothic"/>
              </a:rPr>
              <a:t>2024</a:t>
            </a:r>
            <a:endParaRPr sz="2200">
              <a:latin typeface="Century Gothic"/>
              <a:cs typeface="Century Gothic"/>
            </a:endParaRPr>
          </a:p>
          <a:p>
            <a:pPr algn="ctr" marL="12065" marR="5080">
              <a:lnSpc>
                <a:spcPts val="3240"/>
              </a:lnSpc>
              <a:spcBef>
                <a:spcPts val="90"/>
              </a:spcBef>
            </a:pPr>
            <a:r>
              <a:rPr dirty="0" sz="2200" spc="-20" b="1">
                <a:solidFill>
                  <a:srgbClr val="780029"/>
                </a:solidFill>
                <a:latin typeface="Century Gothic"/>
                <a:cs typeface="Century Gothic"/>
              </a:rPr>
              <a:t>9:30</a:t>
            </a:r>
            <a:r>
              <a:rPr dirty="0" sz="2200" spc="-114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b="1">
                <a:solidFill>
                  <a:srgbClr val="780029"/>
                </a:solidFill>
                <a:latin typeface="Century Gothic"/>
                <a:cs typeface="Century Gothic"/>
              </a:rPr>
              <a:t>AM</a:t>
            </a:r>
            <a:r>
              <a:rPr dirty="0" sz="2200" spc="-10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b="1">
                <a:solidFill>
                  <a:srgbClr val="780029"/>
                </a:solidFill>
                <a:latin typeface="Century Gothic"/>
                <a:cs typeface="Century Gothic"/>
              </a:rPr>
              <a:t>PDT</a:t>
            </a:r>
            <a:r>
              <a:rPr dirty="0" sz="2200" spc="-10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b="1">
                <a:solidFill>
                  <a:srgbClr val="780029"/>
                </a:solidFill>
                <a:latin typeface="Century Gothic"/>
                <a:cs typeface="Century Gothic"/>
              </a:rPr>
              <a:t>–</a:t>
            </a:r>
            <a:r>
              <a:rPr dirty="0" sz="2200" spc="-1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spc="-20" b="1">
                <a:solidFill>
                  <a:srgbClr val="780029"/>
                </a:solidFill>
                <a:latin typeface="Century Gothic"/>
                <a:cs typeface="Century Gothic"/>
              </a:rPr>
              <a:t>Closed</a:t>
            </a:r>
            <a:r>
              <a:rPr dirty="0" sz="2200" spc="-10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spc="-25" b="1">
                <a:solidFill>
                  <a:srgbClr val="780029"/>
                </a:solidFill>
                <a:latin typeface="Century Gothic"/>
                <a:cs typeface="Century Gothic"/>
              </a:rPr>
              <a:t>Session 10:45</a:t>
            </a:r>
            <a:r>
              <a:rPr dirty="0" sz="2200" spc="-114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b="1">
                <a:solidFill>
                  <a:srgbClr val="780029"/>
                </a:solidFill>
                <a:latin typeface="Century Gothic"/>
                <a:cs typeface="Century Gothic"/>
              </a:rPr>
              <a:t>AM</a:t>
            </a:r>
            <a:r>
              <a:rPr dirty="0" sz="2200" spc="-1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b="1">
                <a:solidFill>
                  <a:srgbClr val="780029"/>
                </a:solidFill>
                <a:latin typeface="Century Gothic"/>
                <a:cs typeface="Century Gothic"/>
              </a:rPr>
              <a:t>PDT</a:t>
            </a:r>
            <a:r>
              <a:rPr dirty="0" sz="2200" spc="-1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b="1">
                <a:solidFill>
                  <a:srgbClr val="780029"/>
                </a:solidFill>
                <a:latin typeface="Century Gothic"/>
                <a:cs typeface="Century Gothic"/>
              </a:rPr>
              <a:t>–</a:t>
            </a:r>
            <a:r>
              <a:rPr dirty="0" sz="2200" spc="-114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spc="-20" b="1">
                <a:solidFill>
                  <a:srgbClr val="780029"/>
                </a:solidFill>
                <a:latin typeface="Century Gothic"/>
                <a:cs typeface="Century Gothic"/>
              </a:rPr>
              <a:t>Open</a:t>
            </a:r>
            <a:r>
              <a:rPr dirty="0" sz="2200" spc="-1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2200" spc="-10" b="1">
                <a:solidFill>
                  <a:srgbClr val="780029"/>
                </a:solidFill>
                <a:latin typeface="Century Gothic"/>
                <a:cs typeface="Century Gothic"/>
              </a:rPr>
              <a:t>Session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1054098"/>
            <a:ext cx="5970270" cy="597598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6350">
              <a:lnSpc>
                <a:spcPts val="1260"/>
              </a:lnSpc>
              <a:spcBef>
                <a:spcPts val="190"/>
              </a:spcBef>
            </a:pP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Texas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Managers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Association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month,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would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like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talking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points </a:t>
            </a:r>
            <a:r>
              <a:rPr dirty="0" sz="1100">
                <a:latin typeface="Arial"/>
                <a:cs typeface="Arial"/>
              </a:rPr>
              <a:t>around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help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spread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HR.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100" b="1" i="1">
                <a:latin typeface="Arial"/>
                <a:cs typeface="Arial"/>
              </a:rPr>
              <a:t>Attachment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#5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Performance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Dashboard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Geralyn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Gorshing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Dashboard.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Geralyn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said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target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qualified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511.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overall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66.6%,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little </a:t>
            </a:r>
            <a:r>
              <a:rPr dirty="0" sz="1100">
                <a:latin typeface="Arial"/>
                <a:cs typeface="Arial"/>
              </a:rPr>
              <a:t>below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target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70%.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Geralyn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explained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Limited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proposals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few </a:t>
            </a:r>
            <a:r>
              <a:rPr dirty="0" sz="1100">
                <a:latin typeface="Arial"/>
                <a:cs typeface="Arial"/>
              </a:rPr>
              <a:t>agencies,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 we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 at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60%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 for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Limited Comp.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 Sole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Source Win Rate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at </a:t>
            </a:r>
            <a:r>
              <a:rPr dirty="0" sz="1100">
                <a:latin typeface="Arial"/>
                <a:cs typeface="Arial"/>
              </a:rPr>
              <a:t>97.4%.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Full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24.1%.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Geralyn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explained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selective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about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proposals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going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currently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278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proposals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play: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230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42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FY23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FY22.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b="1" i="1">
                <a:latin typeface="Arial"/>
                <a:cs typeface="Arial"/>
              </a:rPr>
              <a:t>Attachment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#6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Investment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700"/>
              </a:lnSpc>
            </a:pPr>
            <a:r>
              <a:rPr dirty="0" sz="1100">
                <a:latin typeface="Arial"/>
                <a:cs typeface="Arial"/>
              </a:rPr>
              <a:t>Sandy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reviewed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January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31,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</a:t>
            </a:r>
            <a:r>
              <a:rPr dirty="0" sz="1100" spc="-10">
                <a:latin typeface="Arial"/>
                <a:cs typeface="Arial"/>
              </a:rPr>
              <a:t>8,418,784 </a:t>
            </a:r>
            <a:r>
              <a:rPr dirty="0" sz="1100">
                <a:latin typeface="Arial"/>
                <a:cs typeface="Arial"/>
              </a:rPr>
              <a:t>(includes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accrued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$96.8k)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average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maturity 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2.4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38% 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dollars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CDs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FDIC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insured.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100" b="1" i="1">
                <a:latin typeface="Arial"/>
                <a:cs typeface="Arial"/>
              </a:rPr>
              <a:t>Attachment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#7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FY24/25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Return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to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Funding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6350">
              <a:lnSpc>
                <a:spcPct val="957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 provided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promote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Human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Resources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organizations.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Funds </a:t>
            </a:r>
            <a:r>
              <a:rPr dirty="0" sz="1100">
                <a:latin typeface="Arial"/>
                <a:cs typeface="Arial"/>
              </a:rPr>
              <a:t>go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toward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improvement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management,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culture,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function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Ideally,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these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might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otherwise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budgeted</a:t>
            </a:r>
            <a:r>
              <a:rPr dirty="0" sz="1100" spc="-20">
                <a:latin typeface="Arial"/>
                <a:cs typeface="Arial"/>
              </a:rPr>
              <a:t> for.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$5,000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2025.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ts val="1260"/>
              </a:lnSpc>
            </a:pPr>
            <a:r>
              <a:rPr dirty="0" sz="1100">
                <a:latin typeface="Arial"/>
                <a:cs typeface="Arial"/>
              </a:rPr>
              <a:t>Having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topics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agenda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discuss,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 meeting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adjourned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10:29AM </a:t>
            </a:r>
            <a:r>
              <a:rPr dirty="0" sz="1100" spc="-20">
                <a:latin typeface="Arial"/>
                <a:cs typeface="Arial"/>
              </a:rPr>
              <a:t>PST.</a:t>
            </a:r>
            <a:endParaRPr sz="1100">
              <a:latin typeface="Arial"/>
              <a:cs typeface="Arial"/>
            </a:endParaRPr>
          </a:p>
          <a:p>
            <a:pPr marL="12700" marR="4636135">
              <a:lnSpc>
                <a:spcPts val="1270"/>
              </a:lnSpc>
              <a:spcBef>
                <a:spcPts val="1265"/>
              </a:spcBef>
            </a:pPr>
            <a:r>
              <a:rPr dirty="0" sz="1100">
                <a:latin typeface="Arial"/>
                <a:cs typeface="Arial"/>
              </a:rPr>
              <a:t>Minutes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prepared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by: </a:t>
            </a:r>
            <a:r>
              <a:rPr dirty="0" sz="1100">
                <a:latin typeface="Arial"/>
                <a:cs typeface="Arial"/>
              </a:rPr>
              <a:t>Dana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Henderson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 marR="4637405">
              <a:lnSpc>
                <a:spcPts val="1260"/>
              </a:lnSpc>
            </a:pPr>
            <a:r>
              <a:rPr dirty="0" sz="1100">
                <a:latin typeface="Arial"/>
                <a:cs typeface="Arial"/>
              </a:rPr>
              <a:t>Minutes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by: </a:t>
            </a: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Greenwell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100">
                <a:latin typeface="Arial"/>
                <a:cs typeface="Arial"/>
              </a:rPr>
              <a:t>Respectfully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Submitted: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01700" y="7158481"/>
            <a:ext cx="187388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5960" algn="l"/>
                <a:tab pos="1860550" algn="l"/>
              </a:tabLst>
            </a:pPr>
            <a:r>
              <a:rPr dirty="0" sz="1100">
                <a:latin typeface="Arial"/>
                <a:cs typeface="Arial"/>
              </a:rPr>
              <a:t>Dated: 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3/20/2024</a:t>
            </a:r>
            <a:r>
              <a:rPr dirty="0" u="heavy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87638" y="7158481"/>
            <a:ext cx="2153285" cy="51371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 indent="-635">
              <a:lnSpc>
                <a:spcPct val="95700"/>
              </a:lnSpc>
              <a:spcBef>
                <a:spcPts val="155"/>
              </a:spcBef>
              <a:tabLst>
                <a:tab pos="2101850" algn="l"/>
              </a:tabLst>
            </a:pP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Signed:</a:t>
            </a:r>
            <a:r>
              <a:rPr dirty="0" u="sng" sz="1100" spc="-4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LaShon</a:t>
            </a:r>
            <a:r>
              <a:rPr dirty="0" u="sng" sz="1100" spc="-4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Ross</a:t>
            </a:r>
            <a:r>
              <a:rPr dirty="0" u="sng" sz="11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i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LaShon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Ross,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CPS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HR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Vice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Chair </a:t>
            </a:r>
            <a:r>
              <a:rPr dirty="0" u="none" sz="1100">
                <a:latin typeface="Arial"/>
                <a:cs typeface="Arial"/>
              </a:rPr>
              <a:t>City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10">
                <a:latin typeface="Arial"/>
                <a:cs typeface="Arial"/>
              </a:rPr>
              <a:t> Plano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8902445"/>
            <a:ext cx="5943600" cy="241935"/>
            <a:chOff x="914400" y="89024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89093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89024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3957954" cy="1156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4300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FROM: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4300" algn="l"/>
              </a:tabLst>
            </a:pP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r>
              <a:rPr dirty="0" sz="1100" b="1">
                <a:latin typeface="Arial"/>
                <a:cs typeface="Arial"/>
              </a:rPr>
              <a:t>	Dana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Henderson,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Executive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22061" y="8969249"/>
            <a:ext cx="1515110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2–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1839" y="2178173"/>
            <a:ext cx="7245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SUBJECT: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3430" y="2178173"/>
            <a:ext cx="3524885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dirty="0" sz="1100" b="1">
                <a:latin typeface="Arial"/>
                <a:cs typeface="Arial"/>
              </a:rPr>
              <a:t>Election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Officers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appointment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Board </a:t>
            </a:r>
            <a:r>
              <a:rPr dirty="0" sz="1100" b="1">
                <a:latin typeface="Arial"/>
                <a:cs typeface="Arial"/>
              </a:rPr>
              <a:t>Committee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Members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1560" y="2645918"/>
            <a:ext cx="5967095" cy="6136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205"/>
              </a:spcBef>
              <a:tabLst>
                <a:tab pos="245745" algn="l"/>
                <a:tab pos="46990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	Information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69900" algn="l"/>
              </a:tabLst>
            </a:pPr>
            <a:r>
              <a:rPr dirty="0" sz="1100" spc="-25">
                <a:latin typeface="Arial"/>
                <a:cs typeface="Arial"/>
              </a:rPr>
              <a:t>_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none" sz="1100" spc="-25">
                <a:latin typeface="Arial"/>
                <a:cs typeface="Arial"/>
              </a:rPr>
              <a:t>_</a:t>
            </a:r>
            <a:r>
              <a:rPr dirty="0" u="none" sz="1100">
                <a:latin typeface="Arial"/>
                <a:cs typeface="Arial"/>
              </a:rPr>
              <a:t>	Approval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and/or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245745" algn="l"/>
                <a:tab pos="46990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	Policy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Change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or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245745" algn="l"/>
                <a:tab pos="46990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	Closed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Session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 marR="4445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important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Roles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responsibilities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ensure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effectively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carried</a:t>
            </a:r>
            <a:r>
              <a:rPr dirty="0" sz="1100" spc="-20">
                <a:latin typeface="Arial"/>
                <a:cs typeface="Arial"/>
              </a:rPr>
              <a:t> out.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Every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decisions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about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July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1,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2026.</a:t>
            </a:r>
            <a:endParaRPr sz="1100">
              <a:latin typeface="Arial"/>
              <a:cs typeface="Arial"/>
            </a:endParaRPr>
          </a:p>
          <a:p>
            <a:pPr marL="12700" marR="36195">
              <a:lnSpc>
                <a:spcPts val="1270"/>
              </a:lnSpc>
              <a:spcBef>
                <a:spcPts val="1245"/>
              </a:spcBef>
            </a:pPr>
            <a:r>
              <a:rPr dirty="0" sz="1100">
                <a:latin typeface="Arial"/>
                <a:cs typeface="Arial"/>
              </a:rPr>
              <a:t>According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By-</a:t>
            </a:r>
            <a:r>
              <a:rPr dirty="0" sz="1100">
                <a:latin typeface="Arial"/>
                <a:cs typeface="Arial"/>
              </a:rPr>
              <a:t>Laws,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ends.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quorum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majority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quorum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must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officer.”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By-</a:t>
            </a:r>
            <a:r>
              <a:rPr dirty="0" sz="1100">
                <a:latin typeface="Arial"/>
                <a:cs typeface="Arial"/>
              </a:rPr>
              <a:t>Laws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Chair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Chair/Secretary.”</a:t>
            </a:r>
            <a:endParaRPr sz="1100">
              <a:latin typeface="Arial"/>
              <a:cs typeface="Arial"/>
            </a:endParaRPr>
          </a:p>
          <a:p>
            <a:pPr algn="just" marL="12700" marR="66675" indent="-635">
              <a:lnSpc>
                <a:spcPts val="1270"/>
              </a:lnSpc>
              <a:spcBef>
                <a:spcPts val="1245"/>
              </a:spcBef>
            </a:pPr>
            <a:r>
              <a:rPr dirty="0" sz="1100">
                <a:latin typeface="Arial"/>
                <a:cs typeface="Arial"/>
              </a:rPr>
              <a:t>Another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decisions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about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algn="just" marL="12700" marR="35560">
              <a:lnSpc>
                <a:spcPts val="1270"/>
              </a:lnSpc>
              <a:spcBef>
                <a:spcPts val="1260"/>
              </a:spcBef>
            </a:pPr>
            <a:r>
              <a:rPr dirty="0" sz="1100">
                <a:latin typeface="Arial"/>
                <a:cs typeface="Arial"/>
              </a:rPr>
              <a:t>See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duties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Chair,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Chair/Secretary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responsibilities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page </a:t>
            </a:r>
            <a:r>
              <a:rPr dirty="0" sz="1100" spc="-25">
                <a:latin typeface="Arial"/>
                <a:cs typeface="Arial"/>
              </a:rPr>
              <a:t>3.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6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Committee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Assignments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 marR="341630">
              <a:lnSpc>
                <a:spcPts val="127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2008: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Executive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Board </a:t>
            </a:r>
            <a:r>
              <a:rPr dirty="0" sz="1100" b="1">
                <a:latin typeface="Arial"/>
                <a:cs typeface="Arial"/>
              </a:rPr>
              <a:t>Development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Finance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Audit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Subcommittee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Ad-</a:t>
            </a:r>
            <a:r>
              <a:rPr dirty="0" sz="1100" spc="-25">
                <a:latin typeface="Arial"/>
                <a:cs typeface="Arial"/>
              </a:rPr>
              <a:t>Hoc </a:t>
            </a:r>
            <a:r>
              <a:rPr dirty="0" sz="1100" spc="-10">
                <a:latin typeface="Arial"/>
                <a:cs typeface="Arial"/>
              </a:rPr>
              <a:t>Committee.</a:t>
            </a:r>
            <a:endParaRPr sz="1100">
              <a:latin typeface="Arial"/>
              <a:cs typeface="Arial"/>
            </a:endParaRPr>
          </a:p>
          <a:p>
            <a:pPr algn="just" marL="12700" marR="231775">
              <a:lnSpc>
                <a:spcPts val="1270"/>
              </a:lnSpc>
              <a:spcBef>
                <a:spcPts val="124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Executive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Committee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Chair,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Vice-</a:t>
            </a:r>
            <a:r>
              <a:rPr dirty="0" sz="1100">
                <a:latin typeface="Arial"/>
                <a:cs typeface="Arial"/>
              </a:rPr>
              <a:t>Chair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one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Member-</a:t>
            </a:r>
            <a:r>
              <a:rPr dirty="0" sz="1100">
                <a:latin typeface="Arial"/>
                <a:cs typeface="Arial"/>
              </a:rPr>
              <a:t>At-Large.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Fernando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Yañez,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Joseph Hsieh.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8902445"/>
            <a:ext cx="5943600" cy="241935"/>
            <a:chOff x="914400" y="89024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89093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89024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560" y="893318"/>
            <a:ext cx="5955665" cy="361378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180975">
              <a:lnSpc>
                <a:spcPts val="1270"/>
              </a:lnSpc>
              <a:spcBef>
                <a:spcPts val="180"/>
              </a:spcBef>
            </a:pP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Development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Linda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Vince </a:t>
            </a:r>
            <a:r>
              <a:rPr dirty="0" sz="1100">
                <a:latin typeface="Arial"/>
                <a:cs typeface="Arial"/>
              </a:rPr>
              <a:t>Zamora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expires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2024.</a:t>
            </a:r>
            <a:endParaRPr sz="1100">
              <a:latin typeface="Arial"/>
              <a:cs typeface="Arial"/>
            </a:endParaRPr>
          </a:p>
          <a:p>
            <a:pPr marL="12700" marR="80645">
              <a:lnSpc>
                <a:spcPts val="1270"/>
              </a:lnSpc>
              <a:spcBef>
                <a:spcPts val="125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Finance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Audit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Subcommittee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ad-</a:t>
            </a:r>
            <a:r>
              <a:rPr dirty="0" sz="1100">
                <a:latin typeface="Arial"/>
                <a:cs typeface="Arial"/>
              </a:rPr>
              <a:t>hoc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responsible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Zamora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Audit Committee.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RECOMMENDED</a:t>
            </a:r>
            <a:r>
              <a:rPr dirty="0" u="sng" sz="11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100">
                <a:latin typeface="Arial"/>
                <a:cs typeface="Arial"/>
              </a:rPr>
              <a:t>Nominate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serve:</a:t>
            </a:r>
            <a:endParaRPr sz="1100">
              <a:latin typeface="Arial"/>
              <a:cs typeface="Arial"/>
            </a:endParaRPr>
          </a:p>
          <a:p>
            <a:pPr marL="9271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Chair</a:t>
            </a:r>
            <a:endParaRPr sz="1100">
              <a:latin typeface="Arial"/>
              <a:cs typeface="Arial"/>
            </a:endParaRPr>
          </a:p>
          <a:p>
            <a:pPr marL="927100" indent="-228600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Vice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Chair/Secretary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100">
                <a:latin typeface="Arial"/>
                <a:cs typeface="Arial"/>
              </a:rPr>
              <a:t>Appoint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committees:</a:t>
            </a:r>
            <a:endParaRPr sz="1100">
              <a:latin typeface="Arial"/>
              <a:cs typeface="Arial"/>
            </a:endParaRPr>
          </a:p>
          <a:p>
            <a:pPr marL="927100" indent="-228600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Member-</a:t>
            </a:r>
            <a:r>
              <a:rPr dirty="0" sz="1100">
                <a:latin typeface="Arial"/>
                <a:cs typeface="Arial"/>
              </a:rPr>
              <a:t>at-Large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</a:t>
            </a:r>
            <a:endParaRPr sz="1100">
              <a:latin typeface="Arial"/>
              <a:cs typeface="Arial"/>
            </a:endParaRPr>
          </a:p>
          <a:p>
            <a:pPr marL="9271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Committee.</a:t>
            </a:r>
            <a:endParaRPr sz="1100">
              <a:latin typeface="Arial"/>
              <a:cs typeface="Arial"/>
            </a:endParaRPr>
          </a:p>
          <a:p>
            <a:pPr marL="927100" marR="5080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Subcommittee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(This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disbands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completed.)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17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 spc="-20">
                <a:latin typeface="Arial"/>
                <a:cs typeface="Arial"/>
              </a:rPr>
              <a:t>None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22061" y="8969249"/>
            <a:ext cx="1515110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2–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8902445"/>
            <a:ext cx="5943600" cy="241935"/>
            <a:chOff x="914400" y="89024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89093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89024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560" y="893318"/>
            <a:ext cx="5969635" cy="7982584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405765">
              <a:lnSpc>
                <a:spcPts val="1270"/>
              </a:lnSpc>
              <a:spcBef>
                <a:spcPts val="180"/>
              </a:spcBef>
            </a:pP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duties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both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Chair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Vice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Chair/Secretary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defined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By-</a:t>
            </a:r>
            <a:r>
              <a:rPr dirty="0" sz="1100" b="1">
                <a:latin typeface="Arial"/>
                <a:cs typeface="Arial"/>
              </a:rPr>
              <a:t>Laws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are </a:t>
            </a:r>
            <a:r>
              <a:rPr dirty="0" sz="1100" b="1">
                <a:latin typeface="Arial"/>
                <a:cs typeface="Arial"/>
              </a:rPr>
              <a:t>listed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below:</a:t>
            </a:r>
            <a:endParaRPr sz="1100">
              <a:latin typeface="Arial"/>
              <a:cs typeface="Arial"/>
            </a:endParaRPr>
          </a:p>
          <a:p>
            <a:pPr marL="469900" marR="204470">
              <a:lnSpc>
                <a:spcPts val="1270"/>
              </a:lnSpc>
              <a:spcBef>
                <a:spcPts val="1250"/>
              </a:spcBef>
              <a:tabLst>
                <a:tab pos="927100" algn="l"/>
              </a:tabLst>
            </a:pPr>
            <a:r>
              <a:rPr dirty="0" sz="1100" spc="-20">
                <a:latin typeface="Arial"/>
                <a:cs typeface="Arial"/>
              </a:rPr>
              <a:t>6.02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Duties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Chair</a:t>
            </a:r>
            <a:r>
              <a:rPr dirty="0" u="none" sz="1100">
                <a:latin typeface="Arial"/>
                <a:cs typeface="Arial"/>
              </a:rPr>
              <a:t>.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Subject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direction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control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Board,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Chair shall:</a:t>
            </a:r>
            <a:endParaRPr sz="1100">
              <a:latin typeface="Arial"/>
              <a:cs typeface="Arial"/>
            </a:endParaRPr>
          </a:p>
          <a:p>
            <a:pPr marL="926465" indent="-189865">
              <a:lnSpc>
                <a:spcPct val="100000"/>
              </a:lnSpc>
              <a:spcBef>
                <a:spcPts val="1250"/>
              </a:spcBef>
              <a:buFont typeface="Symbol"/>
              <a:buChar char="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Preside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assure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integrity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procedures.</a:t>
            </a:r>
            <a:endParaRPr sz="1100">
              <a:latin typeface="Arial"/>
              <a:cs typeface="Arial"/>
            </a:endParaRPr>
          </a:p>
          <a:p>
            <a:pPr marL="926465" indent="-1898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maintain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spirit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unified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purpose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among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Board.</a:t>
            </a:r>
            <a:endParaRPr sz="1100">
              <a:latin typeface="Arial"/>
              <a:cs typeface="Arial"/>
            </a:endParaRPr>
          </a:p>
          <a:p>
            <a:pPr marL="925830" marR="475615" indent="-189865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964565" algn="l"/>
              </a:tabLst>
            </a:pPr>
            <a:r>
              <a:rPr dirty="0" sz="1100">
                <a:latin typeface="Arial"/>
                <a:cs typeface="Arial"/>
              </a:rPr>
              <a:t>Ensure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deliberation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fair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open,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efficient,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timely</a:t>
            </a:r>
            <a:r>
              <a:rPr dirty="0" sz="1100" spc="-25">
                <a:latin typeface="Arial"/>
                <a:cs typeface="Arial"/>
              </a:rPr>
              <a:t> and </a:t>
            </a:r>
            <a:r>
              <a:rPr dirty="0" sz="1100" spc="-25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orderly.</a:t>
            </a:r>
            <a:endParaRPr sz="1100">
              <a:latin typeface="Arial"/>
              <a:cs typeface="Arial"/>
            </a:endParaRPr>
          </a:p>
          <a:p>
            <a:pPr marL="925830" marR="173355" indent="-189865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964565" algn="l"/>
              </a:tabLst>
            </a:pPr>
            <a:r>
              <a:rPr dirty="0" sz="1100">
                <a:latin typeface="Arial"/>
                <a:cs typeface="Arial"/>
              </a:rPr>
              <a:t>Ensure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appropriately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25">
                <a:latin typeface="Arial"/>
                <a:cs typeface="Arial"/>
              </a:rPr>
              <a:t> and </a:t>
            </a:r>
            <a:r>
              <a:rPr dirty="0" sz="1100" spc="-2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exercising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power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effectively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ethically.</a:t>
            </a:r>
            <a:endParaRPr sz="1100">
              <a:latin typeface="Arial"/>
              <a:cs typeface="Arial"/>
            </a:endParaRPr>
          </a:p>
          <a:p>
            <a:pPr marL="926465" indent="-189865">
              <a:lnSpc>
                <a:spcPts val="1300"/>
              </a:lnSpc>
              <a:buFont typeface="Symbol"/>
              <a:buChar char="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Represent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outside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parties.</a:t>
            </a:r>
            <a:endParaRPr sz="1100">
              <a:latin typeface="Arial"/>
              <a:cs typeface="Arial"/>
            </a:endParaRPr>
          </a:p>
          <a:p>
            <a:pPr marL="925830" marR="367665" indent="-189865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964565" algn="l"/>
              </a:tabLst>
            </a:pP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standing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hoc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committees,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except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nominating 	committee.</a:t>
            </a:r>
            <a:endParaRPr sz="1100">
              <a:latin typeface="Arial"/>
              <a:cs typeface="Arial"/>
            </a:endParaRPr>
          </a:p>
          <a:p>
            <a:pPr marL="925830" marR="104775" indent="-189865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964565" algn="l"/>
              </a:tabLst>
            </a:pPr>
            <a:r>
              <a:rPr dirty="0" sz="1100">
                <a:latin typeface="Arial"/>
                <a:cs typeface="Arial"/>
              </a:rPr>
              <a:t>Appoint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except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appointment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reserved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 </a:t>
            </a:r>
            <a:r>
              <a:rPr dirty="0" sz="1100" spc="-1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Directors.</a:t>
            </a:r>
            <a:endParaRPr sz="1100">
              <a:latin typeface="Arial"/>
              <a:cs typeface="Arial"/>
            </a:endParaRPr>
          </a:p>
          <a:p>
            <a:pPr marL="926465" indent="-189865">
              <a:lnSpc>
                <a:spcPts val="1300"/>
              </a:lnSpc>
              <a:buFont typeface="Symbol"/>
              <a:buChar char="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Set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Agenda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collaboration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Officer.</a:t>
            </a:r>
            <a:endParaRPr sz="1100">
              <a:latin typeface="Arial"/>
              <a:cs typeface="Arial"/>
            </a:endParaRPr>
          </a:p>
          <a:p>
            <a:pPr marL="926465" indent="-1898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Authorize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expenditures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$250,000-$500,000.</a:t>
            </a:r>
            <a:endParaRPr sz="1100">
              <a:latin typeface="Arial"/>
              <a:cs typeface="Arial"/>
            </a:endParaRPr>
          </a:p>
          <a:p>
            <a:pPr marL="925830" marR="40640" indent="-189865">
              <a:lnSpc>
                <a:spcPct val="95800"/>
              </a:lnSpc>
              <a:spcBef>
                <a:spcPts val="75"/>
              </a:spcBef>
              <a:buFont typeface="Symbol"/>
              <a:buChar char=""/>
              <a:tabLst>
                <a:tab pos="964565" algn="l"/>
              </a:tabLst>
            </a:pP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summary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he/she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taken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since </a:t>
            </a:r>
            <a:r>
              <a:rPr dirty="0" sz="1100" spc="-1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he/she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Chief </a:t>
            </a:r>
            <a:r>
              <a:rPr dirty="0" sz="1100" spc="-1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concerning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overview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affairs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business </a:t>
            </a:r>
            <a:r>
              <a:rPr dirty="0" sz="1100" spc="-1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of the </a:t>
            </a:r>
            <a:r>
              <a:rPr dirty="0" sz="1100" spc="-10">
                <a:latin typeface="Arial"/>
                <a:cs typeface="Arial"/>
              </a:rPr>
              <a:t>agency.</a:t>
            </a:r>
            <a:endParaRPr sz="1100">
              <a:latin typeface="Arial"/>
              <a:cs typeface="Arial"/>
            </a:endParaRPr>
          </a:p>
          <a:p>
            <a:pPr algn="just" marL="927100" marR="5080" indent="-457200">
              <a:lnSpc>
                <a:spcPct val="95800"/>
              </a:lnSpc>
              <a:spcBef>
                <a:spcPts val="1260"/>
              </a:spcBef>
            </a:pPr>
            <a:r>
              <a:rPr dirty="0" sz="1100">
                <a:latin typeface="Arial"/>
                <a:cs typeface="Arial"/>
              </a:rPr>
              <a:t>6.03.</a:t>
            </a:r>
            <a:r>
              <a:rPr dirty="0" sz="1100" spc="235">
                <a:latin typeface="Arial"/>
                <a:cs typeface="Arial"/>
              </a:rPr>
              <a:t> 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Duties</a:t>
            </a:r>
            <a:r>
              <a:rPr dirty="0" u="sng" sz="1100" spc="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100" spc="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100" spc="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Vice</a:t>
            </a:r>
            <a:r>
              <a:rPr dirty="0" u="sng" sz="1100" spc="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Chair/Secretary</a:t>
            </a:r>
            <a:r>
              <a:rPr dirty="0" u="none" sz="1100">
                <a:latin typeface="Arial"/>
                <a:cs typeface="Arial"/>
              </a:rPr>
              <a:t>.</a:t>
            </a:r>
            <a:r>
              <a:rPr dirty="0" u="none" sz="1100" spc="1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1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Vice</a:t>
            </a:r>
            <a:r>
              <a:rPr dirty="0" u="none" sz="1100" spc="1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Chair/Secretary</a:t>
            </a:r>
            <a:r>
              <a:rPr dirty="0" u="none" sz="1100" spc="1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shall</a:t>
            </a:r>
            <a:r>
              <a:rPr dirty="0" u="none" sz="1100" spc="1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ensure</a:t>
            </a:r>
            <a:r>
              <a:rPr dirty="0" u="none" sz="1100" spc="15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that </a:t>
            </a:r>
            <a:r>
              <a:rPr dirty="0" u="none" sz="1100">
                <a:latin typeface="Arial"/>
                <a:cs typeface="Arial"/>
              </a:rPr>
              <a:t>accurate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minutes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meetings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Board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Directors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are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kept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distributed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Directors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timely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appropriate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fashion.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Vice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Chair/Secretary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shall </a:t>
            </a:r>
            <a:r>
              <a:rPr dirty="0" u="none" sz="1100">
                <a:latin typeface="Arial"/>
                <a:cs typeface="Arial"/>
              </a:rPr>
              <a:t>act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place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Chair</a:t>
            </a:r>
            <a:r>
              <a:rPr dirty="0" u="none" sz="1100" spc="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latter’s</a:t>
            </a:r>
            <a:r>
              <a:rPr dirty="0" u="none" sz="1100" spc="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absence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shall</a:t>
            </a:r>
            <a:r>
              <a:rPr dirty="0" u="none" sz="1100" spc="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also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perform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such</a:t>
            </a:r>
            <a:r>
              <a:rPr dirty="0" u="none" sz="1100" spc="1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other </a:t>
            </a:r>
            <a:r>
              <a:rPr dirty="0" u="none" sz="1100">
                <a:latin typeface="Arial"/>
                <a:cs typeface="Arial"/>
              </a:rPr>
              <a:t>duties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as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assigned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by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Chair.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Executive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Committee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Responsibilities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100">
              <a:latin typeface="Arial"/>
              <a:cs typeface="Arial"/>
            </a:endParaRPr>
          </a:p>
          <a:p>
            <a:pPr marL="469900" marR="290830" indent="-228600">
              <a:lnSpc>
                <a:spcPts val="127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tasked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Emergency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Succession Plan.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Development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Committee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Responsibilities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100">
              <a:latin typeface="Arial"/>
              <a:cs typeface="Arial"/>
            </a:endParaRPr>
          </a:p>
          <a:p>
            <a:pPr marL="469900" marR="289560" indent="-228600">
              <a:lnSpc>
                <a:spcPts val="1270"/>
              </a:lnSpc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Develop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needed,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takes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account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expertise, </a:t>
            </a:r>
            <a:r>
              <a:rPr dirty="0" sz="1100">
                <a:latin typeface="Arial"/>
                <a:cs typeface="Arial"/>
              </a:rPr>
              <a:t>perspective,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judgment,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resources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agencies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00"/>
              </a:lnSpc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potential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nominees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Board’s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approval.</a:t>
            </a:r>
            <a:endParaRPr sz="1100">
              <a:latin typeface="Arial"/>
              <a:cs typeface="Arial"/>
            </a:endParaRPr>
          </a:p>
          <a:p>
            <a:pPr marL="469900" marR="257175" indent="-228600">
              <a:lnSpc>
                <a:spcPts val="1260"/>
              </a:lnSpc>
              <a:spcBef>
                <a:spcPts val="65"/>
              </a:spcBef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talents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recommend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Chair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assignments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appropriate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involvement.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05"/>
              </a:lnSpc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Recommend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expectations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reaching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-25">
                <a:latin typeface="Arial"/>
                <a:cs typeface="Arial"/>
              </a:rPr>
              <a:t> to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those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expectations.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65"/>
              </a:lnSpc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Nominate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positions.</a:t>
            </a:r>
            <a:endParaRPr sz="1100">
              <a:latin typeface="Arial"/>
              <a:cs typeface="Arial"/>
            </a:endParaRPr>
          </a:p>
          <a:p>
            <a:pPr marL="469900" marR="140970" indent="-228600">
              <a:lnSpc>
                <a:spcPts val="1260"/>
              </a:lnSpc>
              <a:spcBef>
                <a:spcPts val="65"/>
              </a:spcBef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Encourage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participation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occasions,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trustees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organization.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22061" y="8969249"/>
            <a:ext cx="1515110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2–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8902445"/>
            <a:ext cx="5943600" cy="241935"/>
            <a:chOff x="914400" y="89024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89093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89024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5937504" y="6096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37504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30300" y="893318"/>
            <a:ext cx="5557520" cy="169163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25145" indent="-228600">
              <a:lnSpc>
                <a:spcPts val="1270"/>
              </a:lnSpc>
              <a:spcBef>
                <a:spcPts val="180"/>
              </a:spcBef>
              <a:buSzPct val="90909"/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Report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regular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manner </a:t>
            </a:r>
            <a:r>
              <a:rPr dirty="0" sz="1100">
                <a:latin typeface="Arial"/>
                <a:cs typeface="Arial"/>
              </a:rPr>
              <a:t>determined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ts val="1220"/>
              </a:lnSpc>
              <a:buSzPct val="90909"/>
              <a:buFont typeface="Symbol"/>
              <a:buChar char=""/>
              <a:tabLst>
                <a:tab pos="240665" algn="l"/>
              </a:tabLst>
            </a:pPr>
            <a:r>
              <a:rPr dirty="0" sz="1100">
                <a:latin typeface="Arial"/>
                <a:cs typeface="Arial"/>
              </a:rPr>
              <a:t>Assist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one-</a:t>
            </a:r>
            <a:r>
              <a:rPr dirty="0" sz="1100">
                <a:latin typeface="Arial"/>
                <a:cs typeface="Arial"/>
              </a:rPr>
              <a:t>day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session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2-</a:t>
            </a:r>
            <a:r>
              <a:rPr dirty="0" sz="1100">
                <a:latin typeface="Arial"/>
                <a:cs typeface="Arial"/>
              </a:rPr>
              <a:t>day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900">
                <a:latin typeface="Arial"/>
                <a:cs typeface="Arial"/>
              </a:rPr>
              <a:t>Revised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6.9.17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Finance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Audit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Committee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Responsibilities</a:t>
            </a:r>
            <a:endParaRPr sz="1100">
              <a:latin typeface="Arial"/>
              <a:cs typeface="Arial"/>
            </a:endParaRPr>
          </a:p>
          <a:p>
            <a:pPr marL="240665" marR="5080" indent="-228600">
              <a:lnSpc>
                <a:spcPts val="1270"/>
              </a:lnSpc>
              <a:spcBef>
                <a:spcPts val="1135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Subcommittee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ad-</a:t>
            </a:r>
            <a:r>
              <a:rPr dirty="0" sz="1100">
                <a:latin typeface="Arial"/>
                <a:cs typeface="Arial"/>
              </a:rPr>
              <a:t>hoc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responsible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each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results.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22061" y="8969249"/>
            <a:ext cx="1515110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2–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129530" cy="1186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3665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83665" algn="l"/>
              </a:tabLst>
            </a:pPr>
            <a:r>
              <a:rPr dirty="0" sz="1100" spc="-10" b="1">
                <a:latin typeface="Arial"/>
                <a:cs typeface="Arial"/>
              </a:rPr>
              <a:t>FROM: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83665" algn="l"/>
              </a:tabLst>
            </a:pP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CEO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Sandy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MacDonald-</a:t>
            </a:r>
            <a:r>
              <a:rPr dirty="0" sz="1100" b="1">
                <a:latin typeface="Arial"/>
                <a:cs typeface="Arial"/>
              </a:rPr>
              <a:t>Hopp,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CFO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ts val="1315"/>
              </a:lnSpc>
            </a:pPr>
            <a:r>
              <a:rPr dirty="0"/>
              <a:t>Attachment</a:t>
            </a:r>
            <a:r>
              <a:rPr dirty="0" spc="-30"/>
              <a:t> </a:t>
            </a:r>
            <a:r>
              <a:rPr dirty="0"/>
              <a:t>3</a:t>
            </a:r>
            <a:r>
              <a:rPr dirty="0" spc="-25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/>
              <a:t>Page</a:t>
            </a:r>
            <a:r>
              <a:rPr dirty="0" spc="-25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01560" y="2207766"/>
            <a:ext cx="7245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SUBJECT: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3151" y="2207766"/>
            <a:ext cx="3472815" cy="35306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 indent="-635">
              <a:lnSpc>
                <a:spcPts val="1260"/>
              </a:lnSpc>
              <a:spcBef>
                <a:spcPts val="190"/>
              </a:spcBef>
            </a:pPr>
            <a:r>
              <a:rPr dirty="0" sz="1100" b="1">
                <a:latin typeface="Arial"/>
                <a:cs typeface="Arial"/>
              </a:rPr>
              <a:t>Fiscal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Year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2024-</a:t>
            </a:r>
            <a:r>
              <a:rPr dirty="0" sz="1100" b="1">
                <a:latin typeface="Arial"/>
                <a:cs typeface="Arial"/>
              </a:rPr>
              <a:t>2025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Strategic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Plan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&amp;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FY25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Budget </a:t>
            </a:r>
            <a:r>
              <a:rPr dirty="0" sz="1100" b="1">
                <a:latin typeface="Arial"/>
                <a:cs typeface="Arial"/>
              </a:rPr>
              <a:t>(under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separate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cover)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1560" y="2820416"/>
            <a:ext cx="5969635" cy="603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200" spc="-10" b="1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  <a:tabLst>
                <a:tab pos="435609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dirty="0" u="sng" sz="1100" spc="2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none" sz="1100">
                <a:latin typeface="Arial"/>
                <a:cs typeface="Arial"/>
              </a:rPr>
              <a:t>X</a:t>
            </a:r>
            <a:r>
              <a:rPr dirty="0" u="sng" sz="1100" spc="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none" sz="1100">
                <a:latin typeface="Arial"/>
                <a:cs typeface="Arial"/>
              </a:rPr>
              <a:t> Approval</a:t>
            </a:r>
            <a:r>
              <a:rPr dirty="0" u="none" sz="1100" spc="-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and/or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FY2024-</a:t>
            </a:r>
            <a:r>
              <a:rPr dirty="0" sz="1100">
                <a:latin typeface="Arial"/>
                <a:cs typeface="Arial"/>
              </a:rPr>
              <a:t>2025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FY25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documents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outline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coming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year.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previous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information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 spc="-10">
                <a:latin typeface="Arial"/>
                <a:cs typeface="Arial"/>
              </a:rPr>
              <a:t>one-</a:t>
            </a:r>
            <a:r>
              <a:rPr dirty="0" sz="1100">
                <a:latin typeface="Arial"/>
                <a:cs typeface="Arial"/>
              </a:rPr>
              <a:t>page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document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outlines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upcoming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guiding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objectives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FY2025.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iterative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occurring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same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frame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planning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led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Officer.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Both </a:t>
            </a:r>
            <a:r>
              <a:rPr dirty="0" sz="1100">
                <a:latin typeface="Arial"/>
                <a:cs typeface="Arial"/>
              </a:rPr>
              <a:t>processes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engaged 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entire Senior Leadership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along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 unit/team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staff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appropriate.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units,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organization, </a:t>
            </a:r>
            <a:r>
              <a:rPr dirty="0" sz="1100">
                <a:latin typeface="Arial"/>
                <a:cs typeface="Arial"/>
              </a:rPr>
              <a:t>specific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parameters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toward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held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accountable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assumptions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outlined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document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separate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cover.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05"/>
              </a:spcBef>
            </a:pPr>
            <a:r>
              <a:rPr dirty="0" sz="1100" b="1" i="1">
                <a:latin typeface="Arial"/>
                <a:cs typeface="Arial"/>
              </a:rPr>
              <a:t>FY25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Initiatives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The strategic plan for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 upcoming year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 continue to build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upon our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guiding values: Care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Customers,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Organization,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Other.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seen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surge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expectations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upcoming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algn="just" marL="12700" marR="6350">
              <a:lnSpc>
                <a:spcPts val="1270"/>
              </a:lnSpc>
              <a:spcBef>
                <a:spcPts val="484"/>
              </a:spcBef>
            </a:pP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initiatives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FY2025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emerged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planning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process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continue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aligned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algn="just" marL="577215" indent="-226060">
              <a:lnSpc>
                <a:spcPts val="1295"/>
              </a:lnSpc>
              <a:spcBef>
                <a:spcPts val="409"/>
              </a:spcBef>
              <a:buAutoNum type="arabicPeriod"/>
              <a:tabLst>
                <a:tab pos="577215" algn="l"/>
              </a:tabLst>
            </a:pPr>
            <a:r>
              <a:rPr dirty="0" u="sng" sz="11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Care</a:t>
            </a:r>
            <a:r>
              <a:rPr dirty="0" u="sng" sz="1100" spc="-1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1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100" spc="-1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Customer</a:t>
            </a:r>
            <a:endParaRPr sz="1100">
              <a:latin typeface="Arial"/>
              <a:cs typeface="Arial"/>
            </a:endParaRPr>
          </a:p>
          <a:p>
            <a:pPr algn="just" marL="927100">
              <a:lnSpc>
                <a:spcPts val="1265"/>
              </a:lnSpc>
            </a:pP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Develop</a:t>
            </a:r>
            <a:r>
              <a:rPr dirty="0" sz="1100" spc="-3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and</a:t>
            </a:r>
            <a:r>
              <a:rPr dirty="0" sz="1100" spc="-30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deliver</a:t>
            </a:r>
            <a:r>
              <a:rPr dirty="0" sz="1100" spc="-30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quality</a:t>
            </a:r>
            <a:r>
              <a:rPr dirty="0" sz="1100" spc="-30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products</a:t>
            </a:r>
            <a:r>
              <a:rPr dirty="0" sz="1100" spc="-30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and</a:t>
            </a:r>
            <a:r>
              <a:rPr dirty="0" sz="1100" spc="-30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780029"/>
                </a:solidFill>
                <a:latin typeface="Arial"/>
                <a:cs typeface="Arial"/>
              </a:rPr>
              <a:t>services.</a:t>
            </a:r>
            <a:endParaRPr sz="1100">
              <a:latin typeface="Arial"/>
              <a:cs typeface="Arial"/>
            </a:endParaRPr>
          </a:p>
          <a:p>
            <a:pPr algn="just" marL="577215" indent="-226060">
              <a:lnSpc>
                <a:spcPts val="1265"/>
              </a:lnSpc>
              <a:buAutoNum type="arabicPeriod" startAt="2"/>
              <a:tabLst>
                <a:tab pos="577215" algn="l"/>
              </a:tabLst>
            </a:pPr>
            <a:r>
              <a:rPr dirty="0" u="sng" sz="11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Care</a:t>
            </a:r>
            <a:r>
              <a:rPr dirty="0" u="sng" sz="1100" spc="-1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1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100" spc="-1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Organization</a:t>
            </a:r>
            <a:endParaRPr sz="1100">
              <a:latin typeface="Arial"/>
              <a:cs typeface="Arial"/>
            </a:endParaRPr>
          </a:p>
          <a:p>
            <a:pPr algn="just" marL="927100">
              <a:lnSpc>
                <a:spcPts val="1265"/>
              </a:lnSpc>
            </a:pP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Achieve</a:t>
            </a:r>
            <a:r>
              <a:rPr dirty="0" sz="1100" spc="-4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key</a:t>
            </a:r>
            <a:r>
              <a:rPr dirty="0" sz="1100" spc="-40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financial</a:t>
            </a:r>
            <a:r>
              <a:rPr dirty="0" sz="1100" spc="-4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and</a:t>
            </a:r>
            <a:r>
              <a:rPr dirty="0" sz="1100" spc="-40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operational</a:t>
            </a:r>
            <a:r>
              <a:rPr dirty="0" sz="1100" spc="-40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780029"/>
                </a:solidFill>
                <a:latin typeface="Arial"/>
                <a:cs typeface="Arial"/>
              </a:rPr>
              <a:t>metrics.</a:t>
            </a:r>
            <a:endParaRPr sz="1100">
              <a:latin typeface="Arial"/>
              <a:cs typeface="Arial"/>
            </a:endParaRPr>
          </a:p>
          <a:p>
            <a:pPr algn="just" marL="577215" indent="-226060">
              <a:lnSpc>
                <a:spcPts val="1265"/>
              </a:lnSpc>
              <a:buAutoNum type="arabicPeriod" startAt="3"/>
              <a:tabLst>
                <a:tab pos="577215" algn="l"/>
              </a:tabLst>
            </a:pPr>
            <a:r>
              <a:rPr dirty="0" u="sng" sz="11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Care</a:t>
            </a:r>
            <a:r>
              <a:rPr dirty="0" u="sng" sz="11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1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Each</a:t>
            </a:r>
            <a:r>
              <a:rPr dirty="0" u="sng" sz="11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Other</a:t>
            </a:r>
            <a:endParaRPr sz="1100">
              <a:latin typeface="Arial"/>
              <a:cs typeface="Arial"/>
            </a:endParaRPr>
          </a:p>
          <a:p>
            <a:pPr algn="just" marL="927100">
              <a:lnSpc>
                <a:spcPts val="1295"/>
              </a:lnSpc>
            </a:pP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Create</a:t>
            </a:r>
            <a:r>
              <a:rPr dirty="0" sz="1100" spc="-2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an</a:t>
            </a:r>
            <a:r>
              <a:rPr dirty="0" sz="1100" spc="-2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organization</a:t>
            </a:r>
            <a:r>
              <a:rPr dirty="0" sz="1100" spc="-2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with</a:t>
            </a:r>
            <a:r>
              <a:rPr dirty="0" sz="1100" spc="-2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a</a:t>
            </a:r>
            <a:r>
              <a:rPr dirty="0" sz="1100" spc="-2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high</a:t>
            </a:r>
            <a:r>
              <a:rPr dirty="0" sz="1100" spc="-2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level</a:t>
            </a:r>
            <a:r>
              <a:rPr dirty="0" sz="1100" spc="-2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of</a:t>
            </a:r>
            <a:r>
              <a:rPr dirty="0" sz="1100" spc="-2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80029"/>
                </a:solidFill>
                <a:latin typeface="Arial"/>
                <a:cs typeface="Arial"/>
              </a:rPr>
              <a:t>employee</a:t>
            </a:r>
            <a:r>
              <a:rPr dirty="0" sz="1100" spc="-25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780029"/>
                </a:solidFill>
                <a:latin typeface="Arial"/>
                <a:cs typeface="Arial"/>
              </a:rPr>
              <a:t>engagement.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560" y="893318"/>
            <a:ext cx="5969635" cy="54248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715">
              <a:lnSpc>
                <a:spcPts val="1270"/>
              </a:lnSpc>
              <a:spcBef>
                <a:spcPts val="180"/>
              </a:spcBef>
            </a:pP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seven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distinct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outlined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associated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tactics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success.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we </a:t>
            </a:r>
            <a:r>
              <a:rPr dirty="0" sz="1100" spc="-10">
                <a:latin typeface="Arial"/>
                <a:cs typeface="Arial"/>
              </a:rPr>
              <a:t>develop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strategic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initiatives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fiscal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building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together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nationally </a:t>
            </a:r>
            <a:r>
              <a:rPr dirty="0" sz="1100">
                <a:latin typeface="Arial"/>
                <a:cs typeface="Arial"/>
              </a:rPr>
              <a:t>recognized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expertise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sector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consulting.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b="1" i="1">
                <a:latin typeface="Arial"/>
                <a:cs typeface="Arial"/>
              </a:rPr>
              <a:t>FY2025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Budget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recognizes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challenge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expenditures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from </a:t>
            </a:r>
            <a:r>
              <a:rPr dirty="0" sz="1100" spc="-10">
                <a:latin typeface="Arial"/>
                <a:cs typeface="Arial"/>
              </a:rPr>
              <a:t>short-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whose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limited.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Steady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growth </a:t>
            </a:r>
            <a:r>
              <a:rPr dirty="0" sz="1100">
                <a:latin typeface="Arial"/>
                <a:cs typeface="Arial"/>
              </a:rPr>
              <a:t>means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FY2025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3%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FY2024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actual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reluctant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100%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anticipated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variety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sources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believe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conservative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approach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served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well.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confident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projections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based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>
                <a:latin typeface="Arial"/>
                <a:cs typeface="Arial"/>
              </a:rPr>
              <a:t>focused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disciplined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business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understanding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current </a:t>
            </a:r>
            <a:r>
              <a:rPr dirty="0" sz="1100">
                <a:latin typeface="Arial"/>
                <a:cs typeface="Arial"/>
              </a:rPr>
              <a:t>economic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trends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stretch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reflected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aggressive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business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efforts.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budgeted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increased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incorporate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technological </a:t>
            </a:r>
            <a:r>
              <a:rPr dirty="0" sz="1100">
                <a:latin typeface="Arial"/>
                <a:cs typeface="Arial"/>
              </a:rPr>
              <a:t>enhancements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offerings,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reinvestment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capacity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capability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opportunities.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Given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factors,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believe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can </a:t>
            </a:r>
            <a:r>
              <a:rPr dirty="0" sz="1100">
                <a:latin typeface="Arial"/>
                <a:cs typeface="Arial"/>
              </a:rPr>
              <a:t>achieve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break-</a:t>
            </a:r>
            <a:r>
              <a:rPr dirty="0" sz="1100">
                <a:latin typeface="Arial"/>
                <a:cs typeface="Arial"/>
              </a:rPr>
              <a:t>even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FY2025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considering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reinvestment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funding.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We </a:t>
            </a:r>
            <a:r>
              <a:rPr dirty="0" sz="1100">
                <a:latin typeface="Arial"/>
                <a:cs typeface="Arial"/>
              </a:rPr>
              <a:t>believe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realistic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projection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historical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trends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market potential.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10"/>
              </a:spcBef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FY24-</a:t>
            </a:r>
            <a:r>
              <a:rPr dirty="0" sz="1100">
                <a:latin typeface="Arial"/>
                <a:cs typeface="Arial"/>
              </a:rPr>
              <a:t>25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document,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documents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present: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926465" indent="-228600">
              <a:lnSpc>
                <a:spcPct val="100000"/>
              </a:lnSpc>
              <a:buFont typeface="Symbol"/>
              <a:buChar char="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Overall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context</a:t>
            </a:r>
            <a:endParaRPr sz="1100">
              <a:latin typeface="Arial"/>
              <a:cs typeface="Arial"/>
            </a:endParaRPr>
          </a:p>
          <a:p>
            <a:pPr marL="926465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926465" algn="l"/>
              </a:tabLst>
            </a:pPr>
            <a:r>
              <a:rPr dirty="0" sz="1100" spc="-10">
                <a:latin typeface="Arial"/>
                <a:cs typeface="Arial"/>
              </a:rPr>
              <a:t>FY24-</a:t>
            </a:r>
            <a:r>
              <a:rPr dirty="0" sz="1100">
                <a:latin typeface="Arial"/>
                <a:cs typeface="Arial"/>
              </a:rPr>
              <a:t>25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Initiatives</a:t>
            </a:r>
            <a:endParaRPr sz="1100">
              <a:latin typeface="Arial"/>
              <a:cs typeface="Arial"/>
            </a:endParaRPr>
          </a:p>
          <a:p>
            <a:pPr marL="926465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FY2025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Budget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238125" marR="5080" indent="-226060">
              <a:lnSpc>
                <a:spcPts val="1270"/>
              </a:lnSpc>
              <a:spcBef>
                <a:spcPts val="5"/>
              </a:spcBef>
              <a:buAutoNum type="arabicParenR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approves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Strategic</a:t>
            </a:r>
            <a:r>
              <a:rPr dirty="0" sz="1100" spc="17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Plan</a:t>
            </a:r>
            <a:r>
              <a:rPr dirty="0" sz="1100" spc="1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Initiatives</a:t>
            </a:r>
            <a:r>
              <a:rPr dirty="0" sz="1100" spc="17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FY2025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as </a:t>
            </a:r>
            <a:r>
              <a:rPr dirty="0" sz="1100" spc="-25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2024-</a:t>
            </a:r>
            <a:r>
              <a:rPr dirty="0" sz="1100">
                <a:latin typeface="Arial"/>
                <a:cs typeface="Arial"/>
              </a:rPr>
              <a:t>25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packet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separate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cover.</a:t>
            </a:r>
            <a:endParaRPr sz="1100">
              <a:latin typeface="Arial"/>
              <a:cs typeface="Arial"/>
            </a:endParaRPr>
          </a:p>
          <a:p>
            <a:pPr marL="241300" marR="412750" indent="-228600">
              <a:lnSpc>
                <a:spcPts val="1270"/>
              </a:lnSpc>
              <a:spcBef>
                <a:spcPts val="1250"/>
              </a:spcBef>
              <a:buAutoNum type="arabicParenR"/>
              <a:tabLst>
                <a:tab pos="241300" algn="l"/>
                <a:tab pos="250825" algn="l"/>
              </a:tabLst>
            </a:pPr>
            <a:r>
              <a:rPr dirty="0" sz="1100">
                <a:latin typeface="Arial"/>
                <a:cs typeface="Arial"/>
              </a:rPr>
              <a:t>	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Budget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FY2025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2024-</a:t>
            </a:r>
            <a:r>
              <a:rPr dirty="0" sz="1100">
                <a:latin typeface="Arial"/>
                <a:cs typeface="Arial"/>
              </a:rPr>
              <a:t>25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packet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separate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cover.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790">
              <a:lnSpc>
                <a:spcPts val="1315"/>
              </a:lnSpc>
            </a:pPr>
            <a:r>
              <a:rPr dirty="0"/>
              <a:t>Attachment</a:t>
            </a:r>
            <a:r>
              <a:rPr dirty="0" spc="-30"/>
              <a:t> </a:t>
            </a:r>
            <a:r>
              <a:rPr dirty="0"/>
              <a:t>3</a:t>
            </a:r>
            <a:r>
              <a:rPr dirty="0" spc="-25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/>
              <a:t>Page</a:t>
            </a:r>
            <a:r>
              <a:rPr dirty="0" spc="-25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77837" y="1097466"/>
            <a:ext cx="448309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solidFill>
                  <a:srgbClr val="221F1F"/>
                </a:solidFill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4–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350125" y="1097466"/>
            <a:ext cx="8540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June</a:t>
            </a:r>
            <a:r>
              <a:rPr dirty="0" sz="110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7,</a:t>
            </a:r>
            <a:r>
              <a:rPr dirty="0" sz="1100" spc="-20" b="1">
                <a:solidFill>
                  <a:srgbClr val="221F1F"/>
                </a:solidFill>
                <a:latin typeface="Arial"/>
                <a:cs typeface="Arial"/>
              </a:rPr>
              <a:t> 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77698" y="1419029"/>
            <a:ext cx="266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solidFill>
                  <a:srgbClr val="221F1F"/>
                </a:solidFill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50125" y="1419029"/>
            <a:ext cx="25844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CPS</a:t>
            </a:r>
            <a:r>
              <a:rPr dirty="0" sz="1100" spc="-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HR</a:t>
            </a:r>
            <a:r>
              <a:rPr dirty="0" sz="1100" spc="-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Consulting</a:t>
            </a:r>
            <a:r>
              <a:rPr dirty="0" sz="1100" spc="-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Board</a:t>
            </a:r>
            <a:r>
              <a:rPr dirty="0" sz="1100" spc="-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dirty="0" sz="1100" spc="-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21F1F"/>
                </a:solidFill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77698" y="1740592"/>
            <a:ext cx="4826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solidFill>
                  <a:srgbClr val="221F1F"/>
                </a:solidFill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49288" y="1740592"/>
            <a:ext cx="14433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Jerry</a:t>
            </a:r>
            <a:r>
              <a:rPr dirty="0" sz="1100" spc="-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21F1F"/>
                </a:solidFill>
                <a:latin typeface="Arial"/>
                <a:cs typeface="Arial"/>
              </a:rPr>
              <a:t>Greenwell,</a:t>
            </a:r>
            <a:r>
              <a:rPr dirty="0" sz="1100" spc="-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21F1F"/>
                </a:solidFill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77558" y="2061456"/>
            <a:ext cx="10731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solidFill>
                  <a:srgbClr val="221F1F"/>
                </a:solidFill>
                <a:latin typeface="Arial"/>
                <a:cs typeface="Arial"/>
              </a:rPr>
              <a:t>PREPARED</a:t>
            </a:r>
            <a:r>
              <a:rPr dirty="0" sz="1100" spc="-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21F1F"/>
                </a:solidFill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349149" y="2061456"/>
            <a:ext cx="20002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Sandy</a:t>
            </a:r>
            <a:r>
              <a:rPr dirty="0" sz="1100" spc="-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221F1F"/>
                </a:solidFill>
                <a:latin typeface="Arial"/>
                <a:cs typeface="Arial"/>
              </a:rPr>
              <a:t>MacDonald-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Hopp,</a:t>
            </a:r>
            <a:r>
              <a:rPr dirty="0" sz="110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221F1F"/>
                </a:solidFill>
                <a:latin typeface="Arial"/>
                <a:cs typeface="Arial"/>
              </a:rPr>
              <a:t>CFO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77558" y="2387621"/>
            <a:ext cx="7245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solidFill>
                  <a:srgbClr val="221F1F"/>
                </a:solidFill>
                <a:latin typeface="Arial"/>
                <a:cs typeface="Arial"/>
              </a:rPr>
              <a:t>SUBJECT: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50683" y="2387621"/>
            <a:ext cx="25463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solidFill>
                  <a:srgbClr val="221F1F"/>
                </a:solidFill>
                <a:latin typeface="Arial"/>
                <a:cs typeface="Arial"/>
              </a:rPr>
              <a:t>Investment</a:t>
            </a:r>
            <a:r>
              <a:rPr dirty="0" sz="1100" spc="-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Policy</a:t>
            </a:r>
            <a:r>
              <a:rPr dirty="0" sz="110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for</a:t>
            </a:r>
            <a:r>
              <a:rPr dirty="0" sz="1100" spc="-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Fiscal</a:t>
            </a:r>
            <a:r>
              <a:rPr dirty="0" sz="1100" spc="-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221F1F"/>
                </a:solidFill>
                <a:latin typeface="Arial"/>
                <a:cs typeface="Arial"/>
              </a:rPr>
              <a:t>Year</a:t>
            </a:r>
            <a:r>
              <a:rPr dirty="0" sz="1100" spc="-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221F1F"/>
                </a:solidFill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1698" y="2882096"/>
            <a:ext cx="5969635" cy="39103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dirty="0" u="heavy" sz="110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ACTION</a:t>
            </a:r>
            <a:r>
              <a:rPr dirty="0" u="heavy" sz="1100" spc="-75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1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REQUESTE</a:t>
            </a:r>
            <a:r>
              <a:rPr dirty="0" u="none" sz="1100" spc="-10" b="1">
                <a:solidFill>
                  <a:srgbClr val="221F1F"/>
                </a:solidFill>
                <a:latin typeface="Arial"/>
                <a:cs typeface="Arial"/>
              </a:rPr>
              <a:t>D: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100">
              <a:latin typeface="Arial"/>
              <a:cs typeface="Arial"/>
            </a:endParaRPr>
          </a:p>
          <a:p>
            <a:pPr marL="88900">
              <a:lnSpc>
                <a:spcPts val="1295"/>
              </a:lnSpc>
              <a:tabLst>
                <a:tab pos="547370" algn="l"/>
              </a:tabLst>
            </a:pPr>
            <a:r>
              <a:rPr dirty="0" u="sng" sz="110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solidFill>
                  <a:srgbClr val="221F1F"/>
                </a:solidFill>
                <a:latin typeface="Arial"/>
                <a:cs typeface="Arial"/>
              </a:rPr>
              <a:t>Information</a:t>
            </a:r>
            <a:r>
              <a:rPr dirty="0" u="none" sz="110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 spc="-20">
                <a:solidFill>
                  <a:srgbClr val="221F1F"/>
                </a:solidFill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  <a:tabLst>
                <a:tab pos="243840" algn="l"/>
              </a:tabLst>
            </a:pPr>
            <a:r>
              <a:rPr dirty="0" u="heavy" sz="1100">
                <a:solidFill>
                  <a:srgbClr val="221F1F"/>
                </a:solidFill>
                <a:uFill>
                  <a:solidFill>
                    <a:srgbClr val="211E1F"/>
                  </a:solidFill>
                </a:uFill>
                <a:latin typeface="Arial"/>
                <a:cs typeface="Arial"/>
              </a:rPr>
              <a:t>	X</a:t>
            </a:r>
            <a:r>
              <a:rPr dirty="0" u="heavy" sz="1100" spc="300">
                <a:solidFill>
                  <a:srgbClr val="221F1F"/>
                </a:solidFill>
                <a:uFill>
                  <a:solidFill>
                    <a:srgbClr val="211E1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100" spc="165">
                <a:solidFill>
                  <a:srgbClr val="221F1F"/>
                </a:solidFill>
                <a:latin typeface="Arial"/>
                <a:cs typeface="Arial"/>
              </a:rPr>
              <a:t>  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Approval</a:t>
            </a:r>
            <a:r>
              <a:rPr dirty="0" u="none" sz="110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>
                <a:solidFill>
                  <a:srgbClr val="221F1F"/>
                </a:solidFill>
                <a:latin typeface="Arial"/>
                <a:cs typeface="Arial"/>
              </a:rPr>
              <a:t>and/or</a:t>
            </a:r>
            <a:r>
              <a:rPr dirty="0" u="none" sz="110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Authorization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ts val="1270"/>
              </a:lnSpc>
              <a:tabLst>
                <a:tab pos="545465" algn="l"/>
              </a:tabLst>
            </a:pPr>
            <a:r>
              <a:rPr dirty="0" u="sng" sz="110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Policy</a:t>
            </a:r>
            <a:r>
              <a:rPr dirty="0" u="none" sz="110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Change</a:t>
            </a:r>
            <a:r>
              <a:rPr dirty="0" u="none" sz="110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 Adoption</a:t>
            </a:r>
            <a:endParaRPr sz="1100">
              <a:latin typeface="Arial"/>
              <a:cs typeface="Arial"/>
            </a:endParaRPr>
          </a:p>
          <a:p>
            <a:pPr marL="88900">
              <a:lnSpc>
                <a:spcPts val="1305"/>
              </a:lnSpc>
              <a:tabLst>
                <a:tab pos="545465" algn="l"/>
              </a:tabLst>
            </a:pPr>
            <a:r>
              <a:rPr dirty="0" u="sng" sz="110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Closed</a:t>
            </a:r>
            <a:r>
              <a:rPr dirty="0" u="none" sz="110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Session </a:t>
            </a:r>
            <a:r>
              <a:rPr dirty="0" u="none" sz="1100" spc="-20">
                <a:solidFill>
                  <a:srgbClr val="221F1F"/>
                </a:solidFill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1250"/>
              </a:spcBef>
            </a:pPr>
            <a:r>
              <a:rPr dirty="0" u="heavy" sz="1100" spc="-1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RELATIONSHIP</a:t>
            </a:r>
            <a:r>
              <a:rPr dirty="0" u="heavy" sz="1100" spc="-35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100" spc="-3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1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BUSINESS</a:t>
            </a:r>
            <a:r>
              <a:rPr dirty="0" u="heavy" sz="1100" spc="-25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2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100">
              <a:latin typeface="Arial"/>
              <a:cs typeface="Arial"/>
            </a:endParaRPr>
          </a:p>
          <a:p>
            <a:pPr marL="88265" marR="5080">
              <a:lnSpc>
                <a:spcPts val="1270"/>
              </a:lnSpc>
            </a:pP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sz="110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Investment</a:t>
            </a:r>
            <a:r>
              <a:rPr dirty="0" sz="110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21F1F"/>
                </a:solidFill>
                <a:latin typeface="Arial"/>
                <a:cs typeface="Arial"/>
              </a:rPr>
              <a:t>Policy</a:t>
            </a:r>
            <a:r>
              <a:rPr dirty="0" sz="110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21F1F"/>
                </a:solidFill>
                <a:latin typeface="Arial"/>
                <a:cs typeface="Arial"/>
              </a:rPr>
              <a:t>maximizes</a:t>
            </a:r>
            <a:r>
              <a:rPr dirty="0" sz="110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interest</a:t>
            </a:r>
            <a:r>
              <a:rPr dirty="0" sz="110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income</a:t>
            </a:r>
            <a:r>
              <a:rPr dirty="0" sz="110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21F1F"/>
                </a:solidFill>
                <a:latin typeface="Arial"/>
                <a:cs typeface="Arial"/>
              </a:rPr>
              <a:t>while</a:t>
            </a:r>
            <a:r>
              <a:rPr dirty="0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minimizing</a:t>
            </a:r>
            <a:r>
              <a:rPr dirty="0" sz="110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risk,</a:t>
            </a:r>
            <a:r>
              <a:rPr dirty="0" sz="110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thereby</a:t>
            </a:r>
            <a:r>
              <a:rPr dirty="0" sz="110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helping</a:t>
            </a:r>
            <a:r>
              <a:rPr dirty="0" sz="110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ensure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financial</a:t>
            </a:r>
            <a:r>
              <a:rPr dirty="0" sz="110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success</a:t>
            </a:r>
            <a:r>
              <a:rPr dirty="0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CPS</a:t>
            </a:r>
            <a:r>
              <a:rPr dirty="0" sz="110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21F1F"/>
                </a:solidFill>
                <a:latin typeface="Arial"/>
                <a:cs typeface="Arial"/>
              </a:rPr>
              <a:t>HR.</a:t>
            </a:r>
            <a:endParaRPr sz="11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1225"/>
              </a:spcBef>
            </a:pPr>
            <a:r>
              <a:rPr dirty="0" u="heavy" sz="1100" spc="-1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>
              <a:latin typeface="Arial"/>
              <a:cs typeface="Arial"/>
            </a:endParaRPr>
          </a:p>
          <a:p>
            <a:pPr marL="88900" marR="5080" indent="-635">
              <a:lnSpc>
                <a:spcPts val="1260"/>
              </a:lnSpc>
            </a:pP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sz="1100" spc="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board</a:t>
            </a:r>
            <a:r>
              <a:rPr dirty="0" sz="1100" spc="1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approves</a:t>
            </a:r>
            <a:r>
              <a:rPr dirty="0" sz="1100" spc="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this</a:t>
            </a:r>
            <a:r>
              <a:rPr dirty="0" sz="1100" spc="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policy</a:t>
            </a:r>
            <a:r>
              <a:rPr dirty="0" sz="1100" spc="1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annually,</a:t>
            </a:r>
            <a:r>
              <a:rPr dirty="0" sz="1100" spc="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often</a:t>
            </a:r>
            <a:r>
              <a:rPr dirty="0" sz="110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with</a:t>
            </a:r>
            <a:r>
              <a:rPr dirty="0" sz="1100" spc="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no</a:t>
            </a:r>
            <a:r>
              <a:rPr dirty="0" sz="110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changes.</a:t>
            </a:r>
            <a:r>
              <a:rPr dirty="0" sz="110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For</a:t>
            </a:r>
            <a:r>
              <a:rPr dirty="0" sz="1100" spc="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FY2025,</a:t>
            </a:r>
            <a:r>
              <a:rPr dirty="0" sz="1100" spc="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there</a:t>
            </a:r>
            <a:r>
              <a:rPr dirty="0" sz="1100" spc="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are</a:t>
            </a:r>
            <a:r>
              <a:rPr dirty="0" sz="1100" spc="1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21F1F"/>
                </a:solidFill>
                <a:latin typeface="Arial"/>
                <a:cs typeface="Arial"/>
              </a:rPr>
              <a:t>no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changes.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Arial"/>
              <a:cs typeface="Arial"/>
            </a:endParaRPr>
          </a:p>
          <a:p>
            <a:pPr marL="88265" marR="5715">
              <a:lnSpc>
                <a:spcPts val="1270"/>
              </a:lnSpc>
            </a:pP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current</a:t>
            </a:r>
            <a:r>
              <a:rPr dirty="0" sz="110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policy</a:t>
            </a:r>
            <a:r>
              <a:rPr dirty="0" sz="110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allows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us</a:t>
            </a:r>
            <a:r>
              <a:rPr dirty="0" sz="110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sufficient</a:t>
            </a:r>
            <a:r>
              <a:rPr dirty="0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discretion</a:t>
            </a:r>
            <a:r>
              <a:rPr dirty="0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shorten</a:t>
            </a:r>
            <a:r>
              <a:rPr dirty="0" sz="110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portfolio’s</a:t>
            </a:r>
            <a:r>
              <a:rPr dirty="0" sz="110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maturity</a:t>
            </a:r>
            <a:r>
              <a:rPr dirty="0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as</a:t>
            </a:r>
            <a:r>
              <a:rPr dirty="0" sz="110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required</a:t>
            </a:r>
            <a:r>
              <a:rPr dirty="0" sz="110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21F1F"/>
                </a:solidFill>
                <a:latin typeface="Arial"/>
                <a:cs typeface="Arial"/>
              </a:rPr>
              <a:t>by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liquidity</a:t>
            </a:r>
            <a:r>
              <a:rPr dirty="0" sz="110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needs.</a:t>
            </a:r>
            <a:endParaRPr sz="11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1220"/>
              </a:spcBef>
            </a:pPr>
            <a:r>
              <a:rPr dirty="0" u="heavy" sz="1100" spc="-1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RECOMMENDED</a:t>
            </a:r>
            <a:r>
              <a:rPr dirty="0" u="heavy" sz="1100" spc="-25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ACTION:</a:t>
            </a:r>
            <a:r>
              <a:rPr dirty="0" u="none" sz="1100" spc="2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Approval</a:t>
            </a:r>
            <a:r>
              <a:rPr dirty="0" u="none" sz="110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dirty="0" u="none" sz="110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u="none" sz="110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investment</a:t>
            </a:r>
            <a:r>
              <a:rPr dirty="0" u="none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policy</a:t>
            </a:r>
            <a:r>
              <a:rPr dirty="0" u="none" sz="110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>
                <a:solidFill>
                  <a:srgbClr val="221F1F"/>
                </a:solidFill>
                <a:latin typeface="Arial"/>
                <a:cs typeface="Arial"/>
              </a:rPr>
              <a:t>for</a:t>
            </a:r>
            <a:r>
              <a:rPr dirty="0" u="none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>
                <a:solidFill>
                  <a:srgbClr val="221F1F"/>
                </a:solidFill>
                <a:latin typeface="Arial"/>
                <a:cs typeface="Arial"/>
              </a:rPr>
              <a:t>Fiscal</a:t>
            </a:r>
            <a:r>
              <a:rPr dirty="0" u="none" sz="110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>
                <a:solidFill>
                  <a:srgbClr val="221F1F"/>
                </a:solidFill>
                <a:latin typeface="Arial"/>
                <a:cs typeface="Arial"/>
              </a:rPr>
              <a:t>Year</a:t>
            </a:r>
            <a:r>
              <a:rPr dirty="0" u="none" sz="110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 spc="-10">
                <a:solidFill>
                  <a:srgbClr val="221F1F"/>
                </a:solidFill>
                <a:latin typeface="Arial"/>
                <a:cs typeface="Arial"/>
              </a:rPr>
              <a:t>2025.</a:t>
            </a:r>
            <a:endParaRPr sz="11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1260"/>
              </a:spcBef>
            </a:pPr>
            <a:r>
              <a:rPr dirty="0" u="heavy" sz="1100" spc="-1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FISCAL</a:t>
            </a:r>
            <a:r>
              <a:rPr dirty="0" u="heavy" sz="1100" spc="-45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-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u="none" sz="1100" spc="-20">
                <a:solidFill>
                  <a:srgbClr val="221F1F"/>
                </a:solidFill>
                <a:latin typeface="Arial"/>
                <a:cs typeface="Arial"/>
              </a:rPr>
              <a:t>None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209798" y="893318"/>
            <a:ext cx="1352550" cy="51371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ctr" marL="12700" marR="5080">
              <a:lnSpc>
                <a:spcPct val="95700"/>
              </a:lnSpc>
              <a:spcBef>
                <a:spcPts val="155"/>
              </a:spcBef>
            </a:pPr>
            <a:r>
              <a:rPr dirty="0" cap="small" sz="1100" spc="-20" b="1">
                <a:latin typeface="Arial"/>
                <a:cs typeface="Arial"/>
              </a:rPr>
              <a:t>CPS</a:t>
            </a:r>
            <a:r>
              <a:rPr dirty="0" cap="small" sz="1100" spc="-35" b="1">
                <a:latin typeface="Arial"/>
                <a:cs typeface="Arial"/>
              </a:rPr>
              <a:t> </a:t>
            </a:r>
            <a:r>
              <a:rPr dirty="0" cap="small" sz="1100" spc="-20" b="1">
                <a:latin typeface="Arial"/>
                <a:cs typeface="Arial"/>
              </a:rPr>
              <a:t>HR</a:t>
            </a:r>
            <a:r>
              <a:rPr dirty="0" cap="small" sz="1100" spc="-30" b="1">
                <a:latin typeface="Arial"/>
                <a:cs typeface="Arial"/>
              </a:rPr>
              <a:t> Consulting </a:t>
            </a:r>
            <a:r>
              <a:rPr dirty="0" cap="small" sz="1100" b="1">
                <a:latin typeface="Arial"/>
                <a:cs typeface="Arial"/>
              </a:rPr>
              <a:t>Investment</a:t>
            </a:r>
            <a:r>
              <a:rPr dirty="0" cap="small" sz="1100" spc="-50" b="1">
                <a:latin typeface="Arial"/>
                <a:cs typeface="Arial"/>
              </a:rPr>
              <a:t> </a:t>
            </a:r>
            <a:r>
              <a:rPr dirty="0" cap="small" sz="1100" spc="-10" b="1">
                <a:latin typeface="Arial"/>
                <a:cs typeface="Arial"/>
              </a:rPr>
              <a:t>Policy </a:t>
            </a:r>
            <a:r>
              <a:rPr dirty="0" cap="small" sz="1100" b="1">
                <a:latin typeface="Arial"/>
                <a:cs typeface="Arial"/>
              </a:rPr>
              <a:t>June</a:t>
            </a:r>
            <a:r>
              <a:rPr dirty="0" cap="small" sz="1100" spc="-10" b="1">
                <a:latin typeface="Arial"/>
                <a:cs typeface="Arial"/>
              </a:rPr>
              <a:t> </a:t>
            </a:r>
            <a:r>
              <a:rPr dirty="0" cap="small" sz="1100" b="1">
                <a:latin typeface="Arial"/>
                <a:cs typeface="Arial"/>
              </a:rPr>
              <a:t>30,</a:t>
            </a:r>
            <a:r>
              <a:rPr dirty="0" cap="small" sz="1100" spc="-65" b="1">
                <a:latin typeface="Arial"/>
                <a:cs typeface="Arial"/>
              </a:rPr>
              <a:t> </a:t>
            </a:r>
            <a:r>
              <a:rPr dirty="0" cap="small" sz="1100" spc="-20" b="1">
                <a:latin typeface="Arial"/>
                <a:cs typeface="Arial"/>
              </a:rPr>
              <a:t>2013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4–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82858" y="1535682"/>
            <a:ext cx="10350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I.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40101" y="1535682"/>
            <a:ext cx="5631815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dirty="0" sz="1100" b="1">
                <a:latin typeface="Arial"/>
                <a:cs typeface="Arial"/>
              </a:rPr>
              <a:t>SCOPE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intended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policy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cover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activities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direct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authority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Cooperative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(CPS).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2858" y="2018026"/>
            <a:ext cx="1422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II.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40101" y="2018026"/>
            <a:ext cx="94932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OBJECTIVES</a:t>
            </a:r>
            <a:r>
              <a:rPr dirty="0" sz="1100" spc="-1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40027" y="2338832"/>
            <a:ext cx="1574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97132" y="2338832"/>
            <a:ext cx="5174615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-635">
              <a:lnSpc>
                <a:spcPts val="1270"/>
              </a:lnSpc>
              <a:spcBef>
                <a:spcPts val="180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Safety</a:t>
            </a:r>
            <a:r>
              <a:rPr dirty="0" u="none" sz="1100">
                <a:latin typeface="Arial"/>
                <a:cs typeface="Arial"/>
              </a:rPr>
              <a:t>:</a:t>
            </a:r>
            <a:r>
              <a:rPr dirty="0" u="none" sz="1100" spc="145">
                <a:latin typeface="Arial"/>
                <a:cs typeface="Arial"/>
              </a:rPr>
              <a:t>  </a:t>
            </a:r>
            <a:r>
              <a:rPr dirty="0" u="none" sz="1100">
                <a:latin typeface="Arial"/>
                <a:cs typeface="Arial"/>
              </a:rPr>
              <a:t>It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is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primary </a:t>
            </a:r>
            <a:r>
              <a:rPr dirty="0" u="none" sz="1100" spc="-10">
                <a:latin typeface="Arial"/>
                <a:cs typeface="Arial"/>
              </a:rPr>
              <a:t>responsibility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 the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Treasurer of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CPS to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protect, </a:t>
            </a:r>
            <a:r>
              <a:rPr dirty="0" u="none" sz="1100" spc="-10">
                <a:latin typeface="Arial"/>
                <a:cs typeface="Arial"/>
              </a:rPr>
              <a:t>preserve,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maintain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all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cash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investments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placed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his/her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trust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behalf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20">
                <a:latin typeface="Arial"/>
                <a:cs typeface="Arial"/>
              </a:rPr>
              <a:t> CPS.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40027" y="2821177"/>
            <a:ext cx="1574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B.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97132" y="2821177"/>
            <a:ext cx="5174615" cy="51371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 indent="-635">
              <a:lnSpc>
                <a:spcPct val="95700"/>
              </a:lnSpc>
              <a:spcBef>
                <a:spcPts val="155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Liquidity</a:t>
            </a:r>
            <a:r>
              <a:rPr dirty="0" u="none" sz="1100">
                <a:latin typeface="Arial"/>
                <a:cs typeface="Arial"/>
              </a:rPr>
              <a:t>:</a:t>
            </a:r>
            <a:r>
              <a:rPr dirty="0" u="none" sz="1100" spc="270">
                <a:latin typeface="Arial"/>
                <a:cs typeface="Arial"/>
              </a:rPr>
              <a:t>  </a:t>
            </a:r>
            <a:r>
              <a:rPr dirty="0" u="none" sz="1100">
                <a:latin typeface="Arial"/>
                <a:cs typeface="Arial"/>
              </a:rPr>
              <a:t>An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adequate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amount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investment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portfolio</a:t>
            </a:r>
            <a:r>
              <a:rPr dirty="0" u="none" sz="1100" spc="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is</a:t>
            </a:r>
            <a:r>
              <a:rPr dirty="0" u="none" sz="1100" spc="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maintained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in </a:t>
            </a:r>
            <a:r>
              <a:rPr dirty="0" u="none" sz="1100">
                <a:latin typeface="Arial"/>
                <a:cs typeface="Arial"/>
              </a:rPr>
              <a:t>liquid,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short-</a:t>
            </a:r>
            <a:r>
              <a:rPr dirty="0" u="none" sz="1100">
                <a:latin typeface="Arial"/>
                <a:cs typeface="Arial"/>
              </a:rPr>
              <a:t>term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securities</a:t>
            </a:r>
            <a:r>
              <a:rPr dirty="0" u="none" sz="1100" spc="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that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may</a:t>
            </a:r>
            <a:r>
              <a:rPr dirty="0" u="none" sz="1100" spc="9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easily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converted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cash,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if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necessary,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to </a:t>
            </a:r>
            <a:r>
              <a:rPr dirty="0" u="none" sz="1100">
                <a:latin typeface="Arial"/>
                <a:cs typeface="Arial"/>
              </a:rPr>
              <a:t>meet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disbursement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requirements.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40027" y="3463544"/>
            <a:ext cx="1651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C.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97227" y="3463544"/>
            <a:ext cx="5172710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  <a:tabLst>
                <a:tab pos="520065" algn="l"/>
              </a:tabLst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Yield</a:t>
            </a:r>
            <a:r>
              <a:rPr dirty="0" u="none" sz="1100" spc="-10">
                <a:latin typeface="Arial"/>
                <a:cs typeface="Arial"/>
              </a:rPr>
              <a:t>:</a:t>
            </a:r>
            <a:r>
              <a:rPr dirty="0" u="none" sz="1100">
                <a:latin typeface="Arial"/>
                <a:cs typeface="Arial"/>
              </a:rPr>
              <a:t>	Yield</a:t>
            </a:r>
            <a:r>
              <a:rPr dirty="0" u="none" sz="1100" spc="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should</a:t>
            </a:r>
            <a:r>
              <a:rPr dirty="0" u="none" sz="1100" spc="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become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</a:t>
            </a:r>
            <a:r>
              <a:rPr dirty="0" u="none" sz="1100" spc="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consideration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only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after</a:t>
            </a:r>
            <a:r>
              <a:rPr dirty="0" u="none" sz="1100" spc="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basic</a:t>
            </a:r>
            <a:r>
              <a:rPr dirty="0" u="none" sz="1100" spc="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requirements</a:t>
            </a:r>
            <a:r>
              <a:rPr dirty="0" u="none" sz="1100" spc="85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of </a:t>
            </a:r>
            <a:r>
              <a:rPr dirty="0" u="none" sz="1100">
                <a:latin typeface="Arial"/>
                <a:cs typeface="Arial"/>
              </a:rPr>
              <a:t>safety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liquidity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have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been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met.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40027" y="3945127"/>
            <a:ext cx="1651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97227" y="3945127"/>
            <a:ext cx="5173345" cy="5143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270"/>
              </a:lnSpc>
              <a:spcBef>
                <a:spcPts val="180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Market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Average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Rate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Return</a:t>
            </a:r>
            <a:r>
              <a:rPr dirty="0" u="none" sz="1100">
                <a:latin typeface="Arial"/>
                <a:cs typeface="Arial"/>
              </a:rPr>
              <a:t>:</a:t>
            </a:r>
            <a:r>
              <a:rPr dirty="0" u="none" sz="1100" spc="2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investment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portfolio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shall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designed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attain </a:t>
            </a:r>
            <a:r>
              <a:rPr dirty="0" u="none" sz="1100">
                <a:latin typeface="Arial"/>
                <a:cs typeface="Arial"/>
              </a:rPr>
              <a:t>a</a:t>
            </a:r>
            <a:r>
              <a:rPr dirty="0" u="none" sz="1100" spc="2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market-</a:t>
            </a:r>
            <a:r>
              <a:rPr dirty="0" u="none" sz="1100">
                <a:latin typeface="Arial"/>
                <a:cs typeface="Arial"/>
              </a:rPr>
              <a:t>average</a:t>
            </a:r>
            <a:r>
              <a:rPr dirty="0" u="none" sz="1100" spc="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rate</a:t>
            </a:r>
            <a:r>
              <a:rPr dirty="0" u="none" sz="1100" spc="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return</a:t>
            </a:r>
            <a:r>
              <a:rPr dirty="0" u="none" sz="1100" spc="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throughout</a:t>
            </a:r>
            <a:r>
              <a:rPr dirty="0" u="none" sz="1100" spc="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budgetary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economic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cycles,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taking </a:t>
            </a:r>
            <a:r>
              <a:rPr dirty="0" u="none" sz="1100">
                <a:latin typeface="Arial"/>
                <a:cs typeface="Arial"/>
              </a:rPr>
              <a:t>into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account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agency's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risk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constraints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other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influencing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factors.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40027" y="4588255"/>
            <a:ext cx="1574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97132" y="4588255"/>
            <a:ext cx="5173345" cy="51371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 indent="-635">
              <a:lnSpc>
                <a:spcPct val="95700"/>
              </a:lnSpc>
              <a:spcBef>
                <a:spcPts val="155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Diversification</a:t>
            </a:r>
            <a:r>
              <a:rPr dirty="0" u="none" sz="1100">
                <a:latin typeface="Arial"/>
                <a:cs typeface="Arial"/>
              </a:rPr>
              <a:t>:</a:t>
            </a:r>
            <a:r>
              <a:rPr dirty="0" u="none" sz="1100" spc="335">
                <a:latin typeface="Arial"/>
                <a:cs typeface="Arial"/>
              </a:rPr>
              <a:t> 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investment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portfolio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will</a:t>
            </a:r>
            <a:r>
              <a:rPr dirty="0" u="none" sz="1100" spc="3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diversified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avoid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incurring </a:t>
            </a:r>
            <a:r>
              <a:rPr dirty="0" u="none" sz="1100">
                <a:latin typeface="Arial"/>
                <a:cs typeface="Arial"/>
              </a:rPr>
              <a:t>unreasonable</a:t>
            </a:r>
            <a:r>
              <a:rPr dirty="0" u="none" sz="1100" spc="1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1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avoidable</a:t>
            </a:r>
            <a:r>
              <a:rPr dirty="0" u="none" sz="1100" spc="1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risks</a:t>
            </a:r>
            <a:r>
              <a:rPr dirty="0" u="none" sz="1100" spc="1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regarding</a:t>
            </a:r>
            <a:r>
              <a:rPr dirty="0" u="none" sz="1100" spc="1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specific</a:t>
            </a:r>
            <a:r>
              <a:rPr dirty="0" u="none" sz="1100" spc="1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security</a:t>
            </a:r>
            <a:r>
              <a:rPr dirty="0" u="none" sz="1100" spc="18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types</a:t>
            </a:r>
            <a:r>
              <a:rPr dirty="0" u="none" sz="1100" spc="1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or</a:t>
            </a:r>
            <a:r>
              <a:rPr dirty="0" u="none" sz="1100" spc="1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individual </a:t>
            </a:r>
            <a:r>
              <a:rPr dirty="0" u="none" sz="1100">
                <a:latin typeface="Arial"/>
                <a:cs typeface="Arial"/>
              </a:rPr>
              <a:t>financial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institutions.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40027" y="5230621"/>
            <a:ext cx="14986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F.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697227" y="5230621"/>
            <a:ext cx="5172710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Prudence</a:t>
            </a:r>
            <a:r>
              <a:rPr dirty="0" u="none" sz="1100">
                <a:latin typeface="Arial"/>
                <a:cs typeface="Arial"/>
              </a:rPr>
              <a:t>:</a:t>
            </a:r>
            <a:r>
              <a:rPr dirty="0" u="none" sz="1100" spc="459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CPS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adheres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guidance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provided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by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"prudent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man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rule,"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which </a:t>
            </a:r>
            <a:r>
              <a:rPr dirty="0" u="none" sz="1100">
                <a:latin typeface="Arial"/>
                <a:cs typeface="Arial"/>
              </a:rPr>
              <a:t>obligates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fiduciary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ensure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that: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154482" y="5712205"/>
            <a:ext cx="3620135" cy="11569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50"/>
              </a:spcBef>
            </a:pPr>
            <a:r>
              <a:rPr dirty="0" sz="1100">
                <a:latin typeface="Arial"/>
                <a:cs typeface="Arial"/>
              </a:rPr>
              <a:t>"investment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made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exercise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degree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2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judgment</a:t>
            </a:r>
            <a:r>
              <a:rPr dirty="0" sz="1100" spc="22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2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care,</a:t>
            </a:r>
            <a:r>
              <a:rPr dirty="0" sz="1100" spc="22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22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circumstances</a:t>
            </a:r>
            <a:r>
              <a:rPr dirty="0" sz="1100" spc="220">
                <a:latin typeface="Arial"/>
                <a:cs typeface="Arial"/>
              </a:rPr>
              <a:t>  </a:t>
            </a:r>
            <a:r>
              <a:rPr dirty="0" sz="1100" spc="-20">
                <a:latin typeface="Arial"/>
                <a:cs typeface="Arial"/>
              </a:rPr>
              <a:t>then </a:t>
            </a:r>
            <a:r>
              <a:rPr dirty="0" sz="1100">
                <a:latin typeface="Arial"/>
                <a:cs typeface="Arial"/>
              </a:rPr>
              <a:t>prevailing,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persons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prudence,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discretion,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intelligence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exercise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3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own </a:t>
            </a:r>
            <a:r>
              <a:rPr dirty="0" sz="1100">
                <a:latin typeface="Arial"/>
                <a:cs typeface="Arial"/>
              </a:rPr>
              <a:t>affairs,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speculation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considering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probable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safety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capital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probable </a:t>
            </a:r>
            <a:r>
              <a:rPr dirty="0" sz="1100">
                <a:latin typeface="Arial"/>
                <a:cs typeface="Arial"/>
              </a:rPr>
              <a:t>income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derived."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40027" y="6997700"/>
            <a:ext cx="1727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697227" y="6997700"/>
            <a:ext cx="5173345" cy="9963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50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Public</a:t>
            </a:r>
            <a:r>
              <a:rPr dirty="0" u="sng" sz="11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Trust</a:t>
            </a:r>
            <a:r>
              <a:rPr dirty="0" u="none" sz="1100" spc="-5">
                <a:latin typeface="Arial"/>
                <a:cs typeface="Arial"/>
              </a:rPr>
              <a:t>:</a:t>
            </a:r>
            <a:r>
              <a:rPr dirty="0" u="none" sz="1100" spc="21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All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participants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investment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process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shall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act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as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custodians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 </a:t>
            </a:r>
            <a:r>
              <a:rPr dirty="0" u="none" sz="1100" spc="-10">
                <a:latin typeface="Arial"/>
                <a:cs typeface="Arial"/>
              </a:rPr>
              <a:t>public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trust.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The</a:t>
            </a:r>
            <a:r>
              <a:rPr dirty="0" u="none" sz="1100" spc="40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investment</a:t>
            </a:r>
            <a:r>
              <a:rPr dirty="0" u="none" sz="1100" spc="40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portfolio</a:t>
            </a:r>
            <a:r>
              <a:rPr dirty="0" u="none" sz="1100" spc="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is</a:t>
            </a:r>
            <a:r>
              <a:rPr dirty="0" u="none" sz="1100" spc="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subject</a:t>
            </a:r>
            <a:r>
              <a:rPr dirty="0" u="none" sz="1100" spc="4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to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public</a:t>
            </a:r>
            <a:r>
              <a:rPr dirty="0" u="none" sz="1100" spc="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review</a:t>
            </a:r>
            <a:r>
              <a:rPr dirty="0" u="none" sz="1100" spc="4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and</a:t>
            </a:r>
            <a:r>
              <a:rPr dirty="0" u="none" sz="1100" spc="4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evaluation</a:t>
            </a:r>
            <a:r>
              <a:rPr dirty="0" u="none" sz="1100" spc="4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and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shall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be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designed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and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managed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with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degree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professionalism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worthy</a:t>
            </a:r>
            <a:r>
              <a:rPr dirty="0" u="none" sz="1100" spc="-7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7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public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trust.</a:t>
            </a:r>
            <a:r>
              <a:rPr dirty="0" u="none" sz="1100" spc="10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While</a:t>
            </a:r>
            <a:r>
              <a:rPr dirty="0" u="none" sz="1100" spc="9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occasional</a:t>
            </a:r>
            <a:r>
              <a:rPr dirty="0" u="none" sz="1100" spc="11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losses</a:t>
            </a:r>
            <a:r>
              <a:rPr dirty="0" u="none" sz="1100" spc="110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are</a:t>
            </a:r>
            <a:r>
              <a:rPr dirty="0" u="none" sz="1100" spc="100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inevitable,</a:t>
            </a:r>
            <a:r>
              <a:rPr dirty="0" u="none" sz="1100" spc="100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they</a:t>
            </a:r>
            <a:r>
              <a:rPr dirty="0" u="none" sz="1100" spc="110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are</a:t>
            </a:r>
            <a:r>
              <a:rPr dirty="0" u="none" sz="1100" spc="10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10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be</a:t>
            </a:r>
            <a:r>
              <a:rPr dirty="0" u="none" sz="1100" spc="10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considered</a:t>
            </a:r>
            <a:r>
              <a:rPr dirty="0" u="none" sz="1100" spc="10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within</a:t>
            </a:r>
            <a:r>
              <a:rPr dirty="0" u="none" sz="1100" spc="10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 </a:t>
            </a:r>
            <a:r>
              <a:rPr dirty="0" u="none" sz="1100" spc="-5">
                <a:latin typeface="Arial"/>
                <a:cs typeface="Arial"/>
              </a:rPr>
              <a:t>context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the overall</a:t>
            </a:r>
            <a:r>
              <a:rPr dirty="0" u="none" sz="1100" spc="-10">
                <a:latin typeface="Arial"/>
                <a:cs typeface="Arial"/>
              </a:rPr>
              <a:t> </a:t>
            </a:r>
            <a:r>
              <a:rPr dirty="0" u="none" sz="1100" spc="-5">
                <a:latin typeface="Arial"/>
                <a:cs typeface="Arial"/>
              </a:rPr>
              <a:t>portfolio's rate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5">
                <a:latin typeface="Arial"/>
                <a:cs typeface="Arial"/>
              </a:rPr>
              <a:t> return providing the requirement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adequate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diversification</a:t>
            </a:r>
            <a:r>
              <a:rPr dirty="0" u="none" sz="110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has</a:t>
            </a:r>
            <a:r>
              <a:rPr dirty="0" u="none" sz="110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been</a:t>
            </a:r>
            <a:r>
              <a:rPr dirty="0" u="none" sz="1100" spc="-5">
                <a:latin typeface="Arial"/>
                <a:cs typeface="Arial"/>
              </a:rPr>
              <a:t> m</a:t>
            </a:r>
            <a:r>
              <a:rPr dirty="0" u="none" sz="1100">
                <a:latin typeface="Arial"/>
                <a:cs typeface="Arial"/>
              </a:rPr>
              <a:t>et.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82891" y="8122411"/>
            <a:ext cx="18161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Arial"/>
                <a:cs typeface="Arial"/>
              </a:rPr>
              <a:t>III.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240135" y="8122411"/>
            <a:ext cx="5631815" cy="9963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50"/>
              </a:spcBef>
            </a:pPr>
            <a:r>
              <a:rPr dirty="0" sz="1100" b="1">
                <a:latin typeface="Arial"/>
                <a:cs typeface="Arial"/>
              </a:rPr>
              <a:t>DELEGATION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AUTHORITY:</a:t>
            </a:r>
            <a:r>
              <a:rPr dirty="0" sz="1100" spc="29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Joint Powers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Agreement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designates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Chief Financial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Treasurer/Auditor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further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Treasurer/Auditor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responsible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prudent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responsible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safekeeping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money.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policy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made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accordance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Joint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Powers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Agreement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provisions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Article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(commencing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Section </a:t>
            </a:r>
            <a:r>
              <a:rPr dirty="0" sz="1100">
                <a:latin typeface="Arial"/>
                <a:cs typeface="Arial"/>
              </a:rPr>
              <a:t>6500),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Chapter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Division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Title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Code.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21797" y="1054098"/>
            <a:ext cx="131254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0530" algn="l"/>
              </a:tabLst>
            </a:pPr>
            <a:r>
              <a:rPr dirty="0" sz="1100" spc="-25">
                <a:latin typeface="Arial"/>
                <a:cs typeface="Arial"/>
              </a:rPr>
              <a:t>IV.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REPORTING</a:t>
            </a:r>
            <a:r>
              <a:rPr dirty="0" sz="1100" spc="-1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4–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3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240027" y="1374901"/>
            <a:ext cx="1574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97132" y="1374901"/>
            <a:ext cx="600710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-635">
              <a:lnSpc>
                <a:spcPts val="1270"/>
              </a:lnSpc>
              <a:spcBef>
                <a:spcPts val="180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Annually</a:t>
            </a:r>
            <a:r>
              <a:rPr dirty="0" u="none" sz="1100" spc="-10">
                <a:latin typeface="Arial"/>
                <a:cs typeface="Arial"/>
              </a:rPr>
              <a:t>: covered.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44687" y="1374901"/>
            <a:ext cx="44253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submitted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summarizing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activity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period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40027" y="1857247"/>
            <a:ext cx="1574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B.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97132" y="1857247"/>
            <a:ext cx="5173345" cy="51371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 indent="-635">
              <a:lnSpc>
                <a:spcPct val="95700"/>
              </a:lnSpc>
              <a:spcBef>
                <a:spcPts val="155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Every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100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Meeting</a:t>
            </a:r>
            <a:r>
              <a:rPr dirty="0" u="none" sz="1100">
                <a:latin typeface="Arial"/>
                <a:cs typeface="Arial"/>
              </a:rPr>
              <a:t>:</a:t>
            </a:r>
            <a:r>
              <a:rPr dirty="0" u="none" sz="1100" spc="47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Treasurer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shall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submit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investment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report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Board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1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Directors,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encompassing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all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required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elements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report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as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prescribed</a:t>
            </a:r>
            <a:r>
              <a:rPr dirty="0" u="none" sz="1100" spc="160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by </a:t>
            </a:r>
            <a:r>
              <a:rPr dirty="0" u="none" sz="1100">
                <a:latin typeface="Arial"/>
                <a:cs typeface="Arial"/>
              </a:rPr>
              <a:t>Government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Code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Section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53646: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40137" y="2499613"/>
            <a:ext cx="4831080" cy="17995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8760" indent="-226060">
              <a:lnSpc>
                <a:spcPts val="1295"/>
              </a:lnSpc>
              <a:spcBef>
                <a:spcPts val="95"/>
              </a:spcBef>
              <a:buAutoNum type="alphaLcParenR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Type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investment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lphaLcParenR"/>
              <a:tabLst>
                <a:tab pos="238760" algn="l"/>
              </a:tabLst>
            </a:pPr>
            <a:r>
              <a:rPr dirty="0" sz="1100" spc="-10">
                <a:latin typeface="Arial"/>
                <a:cs typeface="Arial"/>
              </a:rPr>
              <a:t>Institution</a:t>
            </a:r>
            <a:endParaRPr sz="1100">
              <a:latin typeface="Arial"/>
              <a:cs typeface="Arial"/>
            </a:endParaRPr>
          </a:p>
          <a:p>
            <a:pPr marL="237490" indent="-224790">
              <a:lnSpc>
                <a:spcPts val="1265"/>
              </a:lnSpc>
              <a:buAutoNum type="alphaLcParenR"/>
              <a:tabLst>
                <a:tab pos="237490" algn="l"/>
              </a:tabLst>
            </a:pPr>
            <a:r>
              <a:rPr dirty="0" sz="1100">
                <a:latin typeface="Arial"/>
                <a:cs typeface="Arial"/>
              </a:rPr>
              <a:t>Date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maturity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lphaLcParenR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Deposit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amount/cost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lphaLcParenR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(12+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months)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securities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65"/>
              </a:lnSpc>
              <a:buAutoNum type="alphaLcParenR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Interest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rate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lphaLcParenR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Statement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Policy</a:t>
            </a:r>
            <a:endParaRPr sz="1100">
              <a:latin typeface="Arial"/>
              <a:cs typeface="Arial"/>
            </a:endParaRPr>
          </a:p>
          <a:p>
            <a:pPr marL="238760" marR="5080" indent="-226060">
              <a:lnSpc>
                <a:spcPts val="1260"/>
              </a:lnSpc>
              <a:spcBef>
                <a:spcPts val="65"/>
              </a:spcBef>
              <a:buAutoNum type="alphaLcParenR"/>
              <a:tabLst>
                <a:tab pos="241935" algn="l"/>
              </a:tabLst>
            </a:pPr>
            <a:r>
              <a:rPr dirty="0" sz="1100">
                <a:latin typeface="Arial"/>
                <a:cs typeface="Arial"/>
              </a:rPr>
              <a:t>Statement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sufficient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3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days' 	obligations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05"/>
              </a:lnSpc>
              <a:buAutoNum type="alphaLcParenR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Accrued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interest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95"/>
              </a:lnSpc>
              <a:buAutoNum type="alphaLcParenR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Earnings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date.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3449" y="4427593"/>
            <a:ext cx="1574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V.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40553" y="4427593"/>
            <a:ext cx="505650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INVESTMENT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INSTRUMENTS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Authorized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instruments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40695" y="4588374"/>
            <a:ext cx="4830445" cy="2280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8760" indent="-226060">
              <a:lnSpc>
                <a:spcPts val="1290"/>
              </a:lnSpc>
              <a:spcBef>
                <a:spcPts val="95"/>
              </a:spcBef>
              <a:buAutoNum type="alphaLcParenR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Securities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U.S.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Government</a:t>
            </a:r>
            <a:endParaRPr sz="1100">
              <a:latin typeface="Arial"/>
              <a:cs typeface="Arial"/>
            </a:endParaRPr>
          </a:p>
          <a:p>
            <a:pPr marL="238125" marR="5080" indent="-226060">
              <a:lnSpc>
                <a:spcPts val="1270"/>
              </a:lnSpc>
              <a:spcBef>
                <a:spcPts val="55"/>
              </a:spcBef>
              <a:buAutoNum type="alphaLcParenR"/>
              <a:tabLst>
                <a:tab pos="241300" algn="l"/>
              </a:tabLst>
            </a:pPr>
            <a:r>
              <a:rPr dirty="0" sz="1100" spc="-10">
                <a:latin typeface="Arial"/>
                <a:cs typeface="Arial"/>
              </a:rPr>
              <a:t>Debt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issued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U.S.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Agencies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U.S.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Sponsored 	Enterprises</a:t>
            </a:r>
            <a:endParaRPr sz="1100">
              <a:latin typeface="Arial"/>
              <a:cs typeface="Arial"/>
            </a:endParaRPr>
          </a:p>
          <a:p>
            <a:pPr marL="237490" indent="-224790">
              <a:lnSpc>
                <a:spcPts val="1200"/>
              </a:lnSpc>
              <a:buAutoNum type="alphaLcParenR"/>
              <a:tabLst>
                <a:tab pos="237490" algn="l"/>
              </a:tabLst>
            </a:pPr>
            <a:r>
              <a:rPr dirty="0" sz="1100">
                <a:latin typeface="Arial"/>
                <a:cs typeface="Arial"/>
              </a:rPr>
              <a:t>Certificates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Deposit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lphaLcParenR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Negotiable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Certificates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Deposit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lphaLcParenR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Banker's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Acceptances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65"/>
              </a:lnSpc>
              <a:buAutoNum type="alphaLcParenR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Commercial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Paper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lphaLcParenR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Sacramento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Pooled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Fund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lphaLcParenR"/>
              <a:tabLst>
                <a:tab pos="238760" algn="l"/>
              </a:tabLst>
            </a:pPr>
            <a:r>
              <a:rPr dirty="0" sz="1100" spc="-20">
                <a:latin typeface="Arial"/>
                <a:cs typeface="Arial"/>
              </a:rPr>
              <a:t>LAIF</a:t>
            </a:r>
            <a:endParaRPr sz="1100">
              <a:latin typeface="Arial"/>
              <a:cs typeface="Arial"/>
            </a:endParaRPr>
          </a:p>
          <a:p>
            <a:pPr marL="241300" indent="-227965">
              <a:lnSpc>
                <a:spcPts val="1265"/>
              </a:lnSpc>
              <a:buAutoNum type="alphaLcParenR"/>
              <a:tabLst>
                <a:tab pos="241300" algn="l"/>
              </a:tabLst>
            </a:pPr>
            <a:r>
              <a:rPr dirty="0" sz="1100" spc="-10">
                <a:latin typeface="Arial"/>
                <a:cs typeface="Arial"/>
              </a:rPr>
              <a:t>Cal/TRUST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65"/>
              </a:lnSpc>
              <a:buAutoNum type="alphaLcParenR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Passbook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Deposits</a:t>
            </a:r>
            <a:endParaRPr sz="1100">
              <a:latin typeface="Arial"/>
              <a:cs typeface="Arial"/>
            </a:endParaRPr>
          </a:p>
          <a:p>
            <a:pPr marL="237490" indent="-224790">
              <a:lnSpc>
                <a:spcPts val="1265"/>
              </a:lnSpc>
              <a:buAutoNum type="alphaLcParenR"/>
              <a:tabLst>
                <a:tab pos="237490" algn="l"/>
              </a:tabLst>
            </a:pPr>
            <a:r>
              <a:rPr dirty="0" sz="1100">
                <a:latin typeface="Arial"/>
                <a:cs typeface="Arial"/>
              </a:rPr>
              <a:t>Mutual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Funds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ts val="1265"/>
              </a:lnSpc>
              <a:buAutoNum type="alphaLcParenR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Corporate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Bonds</a:t>
            </a:r>
            <a:endParaRPr sz="1100">
              <a:latin typeface="Arial"/>
              <a:cs typeface="Arial"/>
            </a:endParaRPr>
          </a:p>
          <a:p>
            <a:pPr marL="239395" indent="-226695">
              <a:lnSpc>
                <a:spcPts val="1295"/>
              </a:lnSpc>
              <a:buAutoNum type="alphaLcParenR"/>
              <a:tabLst>
                <a:tab pos="239395" algn="l"/>
              </a:tabLst>
            </a:pPr>
            <a:r>
              <a:rPr dirty="0" sz="1100">
                <a:latin typeface="Arial"/>
                <a:cs typeface="Arial"/>
              </a:rPr>
              <a:t>Municipal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Bonds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84007" y="6998001"/>
            <a:ext cx="1962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VI.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41250" y="6998001"/>
            <a:ext cx="5631180" cy="14776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715">
              <a:lnSpc>
                <a:spcPct val="95700"/>
              </a:lnSpc>
              <a:spcBef>
                <a:spcPts val="155"/>
              </a:spcBef>
            </a:pPr>
            <a:r>
              <a:rPr dirty="0" sz="1100" b="1">
                <a:latin typeface="Arial"/>
                <a:cs typeface="Arial"/>
              </a:rPr>
              <a:t>INTERNAL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CONTROL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system of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control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established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prevent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losses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arising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fraud,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error,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unanticipated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imprudent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agency.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 b="1">
                <a:latin typeface="Arial"/>
                <a:cs typeface="Arial"/>
              </a:rPr>
              <a:t>MATURITIES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4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Except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listed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V.(a)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V.(b)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above,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limitation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term or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maturity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 any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debt security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should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be </a:t>
            </a:r>
            <a:r>
              <a:rPr dirty="0" sz="1100">
                <a:latin typeface="Arial"/>
                <a:cs typeface="Arial"/>
              </a:rPr>
              <a:t>five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Further,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V.(a)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V.(b)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should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remaining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maturity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greater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ten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years.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greater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five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remaining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maturity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should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limited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50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percent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portfolio."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4007" y="7479648"/>
            <a:ext cx="23558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Arial"/>
                <a:cs typeface="Arial"/>
              </a:rPr>
              <a:t>VII.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84147" y="8604419"/>
            <a:ext cx="23558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>
                <a:latin typeface="Arial"/>
                <a:cs typeface="Arial"/>
              </a:rPr>
              <a:t>VIII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41390" y="8604419"/>
            <a:ext cx="5630545" cy="5143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270"/>
              </a:lnSpc>
              <a:spcBef>
                <a:spcPts val="180"/>
              </a:spcBef>
            </a:pPr>
            <a:r>
              <a:rPr dirty="0" sz="1100" b="1">
                <a:latin typeface="Arial"/>
                <a:cs typeface="Arial"/>
              </a:rPr>
              <a:t>BANKS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SECURITIES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DEALERS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Treasurer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consider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credit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worthiness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institutions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selected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deposit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continue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9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monitor</a:t>
            </a:r>
            <a:r>
              <a:rPr dirty="0" sz="1100" spc="19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9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credit</a:t>
            </a:r>
            <a:r>
              <a:rPr dirty="0" sz="1100" spc="19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9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19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history</a:t>
            </a:r>
            <a:r>
              <a:rPr dirty="0" sz="1100" spc="19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9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said</a:t>
            </a:r>
            <a:r>
              <a:rPr dirty="0" sz="1100" spc="19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institutions</a:t>
            </a:r>
            <a:r>
              <a:rPr dirty="0" sz="1100" spc="19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throughout</a:t>
            </a:r>
            <a:r>
              <a:rPr dirty="0" sz="1100" spc="195">
                <a:latin typeface="Arial"/>
                <a:cs typeface="Arial"/>
              </a:rPr>
              <a:t>  </a:t>
            </a:r>
            <a:r>
              <a:rPr dirty="0" sz="1100" spc="-25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12520" y="982979"/>
            <a:ext cx="5548630" cy="1689100"/>
          </a:xfrm>
          <a:custGeom>
            <a:avLst/>
            <a:gdLst/>
            <a:ahLst/>
            <a:cxnLst/>
            <a:rect l="l" t="t" r="r" b="b"/>
            <a:pathLst>
              <a:path w="5548630" h="1689100">
                <a:moveTo>
                  <a:pt x="5485130" y="63500"/>
                </a:moveTo>
                <a:lnTo>
                  <a:pt x="5472430" y="63500"/>
                </a:lnTo>
                <a:lnTo>
                  <a:pt x="5472430" y="76200"/>
                </a:lnTo>
                <a:lnTo>
                  <a:pt x="5472430" y="1612900"/>
                </a:lnTo>
                <a:lnTo>
                  <a:pt x="76200" y="1612900"/>
                </a:lnTo>
                <a:lnTo>
                  <a:pt x="76200" y="76200"/>
                </a:lnTo>
                <a:lnTo>
                  <a:pt x="5472430" y="76200"/>
                </a:lnTo>
                <a:lnTo>
                  <a:pt x="5472430" y="63500"/>
                </a:lnTo>
                <a:lnTo>
                  <a:pt x="63500" y="63500"/>
                </a:lnTo>
                <a:lnTo>
                  <a:pt x="63500" y="76200"/>
                </a:lnTo>
                <a:lnTo>
                  <a:pt x="63500" y="1612900"/>
                </a:lnTo>
                <a:lnTo>
                  <a:pt x="63500" y="1625600"/>
                </a:lnTo>
                <a:lnTo>
                  <a:pt x="5485130" y="1625600"/>
                </a:lnTo>
                <a:lnTo>
                  <a:pt x="5485130" y="1613509"/>
                </a:lnTo>
                <a:lnTo>
                  <a:pt x="5485130" y="1612900"/>
                </a:lnTo>
                <a:lnTo>
                  <a:pt x="5485130" y="76200"/>
                </a:lnTo>
                <a:lnTo>
                  <a:pt x="5485130" y="63500"/>
                </a:lnTo>
                <a:close/>
              </a:path>
              <a:path w="5548630" h="1689100">
                <a:moveTo>
                  <a:pt x="5523230" y="25400"/>
                </a:moveTo>
                <a:lnTo>
                  <a:pt x="5497830" y="25400"/>
                </a:lnTo>
                <a:lnTo>
                  <a:pt x="5497830" y="50800"/>
                </a:lnTo>
                <a:lnTo>
                  <a:pt x="5497830" y="1638300"/>
                </a:lnTo>
                <a:lnTo>
                  <a:pt x="50800" y="1638300"/>
                </a:lnTo>
                <a:lnTo>
                  <a:pt x="50800" y="50800"/>
                </a:lnTo>
                <a:lnTo>
                  <a:pt x="5497830" y="50800"/>
                </a:lnTo>
                <a:lnTo>
                  <a:pt x="5497830" y="25400"/>
                </a:lnTo>
                <a:lnTo>
                  <a:pt x="25400" y="25400"/>
                </a:lnTo>
                <a:lnTo>
                  <a:pt x="25400" y="50800"/>
                </a:lnTo>
                <a:lnTo>
                  <a:pt x="25400" y="1638300"/>
                </a:lnTo>
                <a:lnTo>
                  <a:pt x="25400" y="1663700"/>
                </a:lnTo>
                <a:lnTo>
                  <a:pt x="5523230" y="1663700"/>
                </a:lnTo>
                <a:lnTo>
                  <a:pt x="5523230" y="1638909"/>
                </a:lnTo>
                <a:lnTo>
                  <a:pt x="5523230" y="1638300"/>
                </a:lnTo>
                <a:lnTo>
                  <a:pt x="5523230" y="50800"/>
                </a:lnTo>
                <a:lnTo>
                  <a:pt x="5523230" y="25400"/>
                </a:lnTo>
                <a:close/>
              </a:path>
              <a:path w="5548630" h="1689100">
                <a:moveTo>
                  <a:pt x="5548630" y="0"/>
                </a:moveTo>
                <a:lnTo>
                  <a:pt x="5535930" y="0"/>
                </a:lnTo>
                <a:lnTo>
                  <a:pt x="5535930" y="12700"/>
                </a:lnTo>
                <a:lnTo>
                  <a:pt x="5535930" y="1676400"/>
                </a:lnTo>
                <a:lnTo>
                  <a:pt x="12700" y="1676400"/>
                </a:lnTo>
                <a:lnTo>
                  <a:pt x="12700" y="12700"/>
                </a:lnTo>
                <a:lnTo>
                  <a:pt x="38100" y="12700"/>
                </a:lnTo>
                <a:lnTo>
                  <a:pt x="5535930" y="12700"/>
                </a:lnTo>
                <a:lnTo>
                  <a:pt x="5535930" y="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lnTo>
                  <a:pt x="0" y="1676400"/>
                </a:lnTo>
                <a:lnTo>
                  <a:pt x="0" y="1689100"/>
                </a:lnTo>
                <a:lnTo>
                  <a:pt x="5548630" y="1689100"/>
                </a:lnTo>
                <a:lnTo>
                  <a:pt x="5548630" y="1676400"/>
                </a:lnTo>
                <a:lnTo>
                  <a:pt x="5548630" y="12700"/>
                </a:lnTo>
                <a:lnTo>
                  <a:pt x="5548630" y="0"/>
                </a:lnTo>
                <a:close/>
              </a:path>
            </a:pathLst>
          </a:custGeom>
          <a:solidFill>
            <a:srgbClr val="7800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63319" y="1181354"/>
            <a:ext cx="544703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By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request,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alternate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agenda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and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agenda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document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formats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are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available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persons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with</a:t>
            </a:r>
            <a:r>
              <a:rPr dirty="0" sz="900" spc="-3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50" b="1">
                <a:solidFill>
                  <a:srgbClr val="780029"/>
                </a:solidFill>
                <a:latin typeface="Century Gothic"/>
                <a:cs typeface="Century Gothic"/>
              </a:rPr>
              <a:t>a</a:t>
            </a:r>
            <a:endParaRPr sz="9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disability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as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required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by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Section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202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of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the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1990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Americans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with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Disabilities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Act.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900">
              <a:latin typeface="Century Gothic"/>
              <a:cs typeface="Century Gothic"/>
            </a:endParaRPr>
          </a:p>
          <a:p>
            <a:pPr algn="ctr" marL="236220" marR="228600" indent="-635">
              <a:lnSpc>
                <a:spcPct val="166700"/>
              </a:lnSpc>
            </a:pP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arrange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an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alternative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agenda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format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or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arrange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aid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or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services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accommodate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persons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with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disability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to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participate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in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a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public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meeting,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contact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the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Executive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Office</a:t>
            </a:r>
            <a:r>
              <a:rPr dirty="0" sz="900" spc="-2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780029"/>
                </a:solidFill>
                <a:latin typeface="Century Gothic"/>
                <a:cs typeface="Century Gothic"/>
              </a:rPr>
              <a:t>at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(916)</a:t>
            </a:r>
            <a:r>
              <a:rPr dirty="0" sz="900" spc="-15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263-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3600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80029"/>
                </a:solidFill>
                <a:latin typeface="Century Gothic"/>
                <a:cs typeface="Century Gothic"/>
              </a:rPr>
              <a:t>extension</a:t>
            </a:r>
            <a:r>
              <a:rPr dirty="0" sz="900" spc="-10" b="1">
                <a:solidFill>
                  <a:srgbClr val="780029"/>
                </a:solidFill>
                <a:latin typeface="Century Gothic"/>
                <a:cs typeface="Century Gothic"/>
              </a:rPr>
              <a:t> 3379.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104900" y="2876549"/>
            <a:ext cx="5547995" cy="1760220"/>
          </a:xfrm>
          <a:custGeom>
            <a:avLst/>
            <a:gdLst/>
            <a:ahLst/>
            <a:cxnLst/>
            <a:rect l="l" t="t" r="r" b="b"/>
            <a:pathLst>
              <a:path w="5547995" h="1760220">
                <a:moveTo>
                  <a:pt x="5484495" y="63500"/>
                </a:moveTo>
                <a:lnTo>
                  <a:pt x="63500" y="63500"/>
                </a:lnTo>
                <a:lnTo>
                  <a:pt x="63500" y="76200"/>
                </a:lnTo>
                <a:lnTo>
                  <a:pt x="63500" y="1684020"/>
                </a:lnTo>
                <a:lnTo>
                  <a:pt x="63500" y="1696720"/>
                </a:lnTo>
                <a:lnTo>
                  <a:pt x="5484495" y="1696720"/>
                </a:lnTo>
                <a:lnTo>
                  <a:pt x="5484495" y="1684464"/>
                </a:lnTo>
                <a:lnTo>
                  <a:pt x="5484495" y="1684020"/>
                </a:lnTo>
                <a:lnTo>
                  <a:pt x="5484495" y="76644"/>
                </a:lnTo>
                <a:lnTo>
                  <a:pt x="5471795" y="76644"/>
                </a:lnTo>
                <a:lnTo>
                  <a:pt x="5471795" y="1684020"/>
                </a:lnTo>
                <a:lnTo>
                  <a:pt x="76200" y="1684020"/>
                </a:lnTo>
                <a:lnTo>
                  <a:pt x="76200" y="76200"/>
                </a:lnTo>
                <a:lnTo>
                  <a:pt x="5484495" y="76200"/>
                </a:lnTo>
                <a:lnTo>
                  <a:pt x="5484495" y="63500"/>
                </a:lnTo>
                <a:close/>
              </a:path>
              <a:path w="5547995" h="1760220">
                <a:moveTo>
                  <a:pt x="5522595" y="25400"/>
                </a:moveTo>
                <a:lnTo>
                  <a:pt x="25400" y="25400"/>
                </a:lnTo>
                <a:lnTo>
                  <a:pt x="25400" y="50800"/>
                </a:lnTo>
                <a:lnTo>
                  <a:pt x="25400" y="1709420"/>
                </a:lnTo>
                <a:lnTo>
                  <a:pt x="25400" y="1734820"/>
                </a:lnTo>
                <a:lnTo>
                  <a:pt x="5522595" y="1734820"/>
                </a:lnTo>
                <a:lnTo>
                  <a:pt x="5522595" y="1709864"/>
                </a:lnTo>
                <a:lnTo>
                  <a:pt x="5522595" y="1709420"/>
                </a:lnTo>
                <a:lnTo>
                  <a:pt x="5522595" y="51244"/>
                </a:lnTo>
                <a:lnTo>
                  <a:pt x="5497195" y="51244"/>
                </a:lnTo>
                <a:lnTo>
                  <a:pt x="5497195" y="1709420"/>
                </a:lnTo>
                <a:lnTo>
                  <a:pt x="50800" y="1709420"/>
                </a:lnTo>
                <a:lnTo>
                  <a:pt x="50800" y="50800"/>
                </a:lnTo>
                <a:lnTo>
                  <a:pt x="5522595" y="50800"/>
                </a:lnTo>
                <a:lnTo>
                  <a:pt x="5522595" y="25400"/>
                </a:lnTo>
                <a:close/>
              </a:path>
              <a:path w="5547995" h="1760220">
                <a:moveTo>
                  <a:pt x="5547995" y="0"/>
                </a:moveTo>
                <a:lnTo>
                  <a:pt x="5535295" y="0"/>
                </a:lnTo>
                <a:lnTo>
                  <a:pt x="5535295" y="12700"/>
                </a:lnTo>
                <a:lnTo>
                  <a:pt x="5535295" y="1747520"/>
                </a:lnTo>
                <a:lnTo>
                  <a:pt x="12700" y="1747520"/>
                </a:lnTo>
                <a:lnTo>
                  <a:pt x="12700" y="12700"/>
                </a:lnTo>
                <a:lnTo>
                  <a:pt x="38100" y="12700"/>
                </a:lnTo>
                <a:lnTo>
                  <a:pt x="5535295" y="12700"/>
                </a:lnTo>
                <a:lnTo>
                  <a:pt x="5535295" y="0"/>
                </a:lnTo>
                <a:lnTo>
                  <a:pt x="38100" y="0"/>
                </a:lnTo>
                <a:lnTo>
                  <a:pt x="0" y="0"/>
                </a:lnTo>
                <a:lnTo>
                  <a:pt x="0" y="12700"/>
                </a:lnTo>
                <a:lnTo>
                  <a:pt x="0" y="1747520"/>
                </a:lnTo>
                <a:lnTo>
                  <a:pt x="0" y="1760220"/>
                </a:lnTo>
                <a:lnTo>
                  <a:pt x="5547995" y="1760220"/>
                </a:lnTo>
                <a:lnTo>
                  <a:pt x="5547995" y="1747520"/>
                </a:lnTo>
                <a:lnTo>
                  <a:pt x="5547995" y="12700"/>
                </a:lnTo>
                <a:lnTo>
                  <a:pt x="5547995" y="0"/>
                </a:lnTo>
                <a:close/>
              </a:path>
            </a:pathLst>
          </a:custGeom>
          <a:solidFill>
            <a:srgbClr val="7377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155700" y="3075685"/>
            <a:ext cx="544639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Any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person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not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on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this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Agenda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who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wishes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to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address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Board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of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Directors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must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sign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in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with</a:t>
            </a:r>
            <a:endParaRPr sz="900">
              <a:latin typeface="Century Gothic"/>
              <a:cs typeface="Century Gothic"/>
            </a:endParaRPr>
          </a:p>
          <a:p>
            <a:pPr algn="ctr" marL="243840" marR="235585" indent="-1905">
              <a:lnSpc>
                <a:spcPct val="166700"/>
              </a:lnSpc>
            </a:pP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Board’s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Executive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Assistant.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Any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person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requesting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disability-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related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modification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or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accommodation,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including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auxiliary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aids,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or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services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who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require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these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aids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or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services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in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order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to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participate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in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public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meeting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should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contact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Dana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Henderson,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Executive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Assistant,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CPS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HR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Consulting,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2450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Del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Paso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Road,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Suite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220,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Sacramento,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CA,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95834,</a:t>
            </a:r>
            <a:r>
              <a:rPr dirty="0" sz="900" spc="-1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(916)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263-3600.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Requests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must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be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made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at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least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3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business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days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before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b="1">
                <a:solidFill>
                  <a:srgbClr val="737745"/>
                </a:solidFill>
                <a:latin typeface="Century Gothic"/>
                <a:cs typeface="Century Gothic"/>
              </a:rPr>
              <a:t>the</a:t>
            </a:r>
            <a:r>
              <a:rPr dirty="0" sz="900" spc="-20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scheduled</a:t>
            </a:r>
            <a:r>
              <a:rPr dirty="0" sz="900" spc="-25" b="1">
                <a:solidFill>
                  <a:srgbClr val="737745"/>
                </a:solidFill>
                <a:latin typeface="Century Gothic"/>
                <a:cs typeface="Century Gothic"/>
              </a:rPr>
              <a:t> </a:t>
            </a:r>
            <a:r>
              <a:rPr dirty="0" sz="900" spc="-10" b="1">
                <a:solidFill>
                  <a:srgbClr val="737745"/>
                </a:solidFill>
                <a:latin typeface="Century Gothic"/>
                <a:cs typeface="Century Gothic"/>
              </a:rPr>
              <a:t>meeting.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89000" y="4901971"/>
            <a:ext cx="6057900" cy="4508500"/>
          </a:xfrm>
          <a:prstGeom prst="rect">
            <a:avLst/>
          </a:prstGeom>
          <a:ln w="76200">
            <a:solidFill>
              <a:srgbClr val="780029"/>
            </a:solidFill>
          </a:ln>
        </p:spPr>
        <p:txBody>
          <a:bodyPr wrap="square" lIns="0" tIns="81915" rIns="0" bIns="0" rtlCol="0" vert="horz">
            <a:spAutoFit/>
          </a:bodyPr>
          <a:lstStyle/>
          <a:p>
            <a:pPr marL="129539" marR="744220">
              <a:lnSpc>
                <a:spcPct val="107100"/>
              </a:lnSpc>
              <a:spcBef>
                <a:spcPts val="645"/>
              </a:spcBef>
            </a:pPr>
            <a:r>
              <a:rPr dirty="0" sz="1400" b="1">
                <a:latin typeface="Arial"/>
                <a:cs typeface="Arial"/>
              </a:rPr>
              <a:t>CPS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HR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Consulting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Board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Meeting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Teleconference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Locations </a:t>
            </a:r>
            <a:r>
              <a:rPr dirty="0" sz="1400" b="1">
                <a:latin typeface="Arial"/>
                <a:cs typeface="Arial"/>
              </a:rPr>
              <a:t>June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7,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2024</a:t>
            </a:r>
            <a:endParaRPr sz="1400">
              <a:latin typeface="Arial"/>
              <a:cs typeface="Arial"/>
            </a:endParaRPr>
          </a:p>
          <a:p>
            <a:pPr marL="129539" marR="2176780">
              <a:lnSpc>
                <a:spcPct val="107200"/>
              </a:lnSpc>
            </a:pPr>
            <a:r>
              <a:rPr dirty="0" sz="1400" b="1">
                <a:latin typeface="Arial"/>
                <a:cs typeface="Arial"/>
              </a:rPr>
              <a:t>Closed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Session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9:30AM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PDT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(12:30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PM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EST) </a:t>
            </a:r>
            <a:r>
              <a:rPr dirty="0" sz="1400" b="1">
                <a:latin typeface="Arial"/>
                <a:cs typeface="Arial"/>
              </a:rPr>
              <a:t>Open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Session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10:45AM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PDT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(1:45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PM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EST)</a:t>
            </a:r>
            <a:endParaRPr sz="1400">
              <a:latin typeface="Arial"/>
              <a:cs typeface="Arial"/>
            </a:endParaRPr>
          </a:p>
          <a:p>
            <a:pPr marL="129539" marR="120014">
              <a:lnSpc>
                <a:spcPct val="166700"/>
              </a:lnSpc>
            </a:pPr>
            <a:r>
              <a:rPr dirty="0" sz="900" b="1">
                <a:latin typeface="Arial"/>
                <a:cs typeface="Arial"/>
              </a:rPr>
              <a:t>Click</a:t>
            </a:r>
            <a:r>
              <a:rPr dirty="0" sz="900" spc="10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on</a:t>
            </a:r>
            <a:r>
              <a:rPr dirty="0" sz="900" spc="10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the</a:t>
            </a:r>
            <a:r>
              <a:rPr dirty="0" sz="900" spc="1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“Join</a:t>
            </a:r>
            <a:r>
              <a:rPr dirty="0" sz="900" spc="114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Microsoft</a:t>
            </a:r>
            <a:r>
              <a:rPr dirty="0" sz="900" spc="1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Teams</a:t>
            </a:r>
            <a:r>
              <a:rPr dirty="0" sz="900" spc="1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Meeting”</a:t>
            </a:r>
            <a:r>
              <a:rPr dirty="0" sz="900" spc="10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link</a:t>
            </a:r>
            <a:r>
              <a:rPr dirty="0" sz="900" spc="1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</a:t>
            </a:r>
            <a:r>
              <a:rPr dirty="0" sz="900" spc="1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your</a:t>
            </a:r>
            <a:r>
              <a:rPr dirty="0" sz="900" spc="1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meeting</a:t>
            </a:r>
            <a:r>
              <a:rPr dirty="0" sz="900" spc="10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invitation</a:t>
            </a:r>
            <a:r>
              <a:rPr dirty="0" sz="900" spc="10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or</a:t>
            </a:r>
            <a:r>
              <a:rPr dirty="0" sz="900" spc="10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phone</a:t>
            </a:r>
            <a:r>
              <a:rPr dirty="0" sz="900" spc="9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</a:t>
            </a:r>
            <a:r>
              <a:rPr dirty="0" sz="900" spc="10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to</a:t>
            </a:r>
            <a:r>
              <a:rPr dirty="0" sz="900" spc="10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the</a:t>
            </a:r>
            <a:r>
              <a:rPr dirty="0" sz="900" spc="11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toll-</a:t>
            </a:r>
            <a:r>
              <a:rPr dirty="0" sz="900" spc="-20" b="1">
                <a:latin typeface="Arial"/>
                <a:cs typeface="Arial"/>
              </a:rPr>
              <a:t>free </a:t>
            </a:r>
            <a:r>
              <a:rPr dirty="0" sz="900" spc="-10" b="1">
                <a:latin typeface="Arial"/>
                <a:cs typeface="Arial"/>
              </a:rPr>
              <a:t>number.</a:t>
            </a:r>
            <a:endParaRPr sz="9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48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Locations:</a:t>
            </a:r>
            <a:endParaRPr sz="1100">
              <a:latin typeface="Arial"/>
              <a:cs typeface="Arial"/>
            </a:endParaRPr>
          </a:p>
          <a:p>
            <a:pPr marL="129539" marR="577850">
              <a:lnSpc>
                <a:spcPct val="191600"/>
              </a:lnSpc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2450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Road,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Suite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220,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Sacramento,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95834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Hayward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Unified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School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Dept.,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24411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Amador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Street,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Hayward,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94544 </a:t>
            </a: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</a:t>
            </a:r>
            <a:r>
              <a:rPr dirty="0" baseline="27777" sz="1050">
                <a:latin typeface="Arial"/>
                <a:cs typeface="Arial"/>
              </a:rPr>
              <a:t>th</a:t>
            </a:r>
            <a:r>
              <a:rPr dirty="0" baseline="27777" sz="105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Street,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Charlotte,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28202</a:t>
            </a:r>
            <a:endParaRPr sz="11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1210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1520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Avenue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TX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75074</a:t>
            </a:r>
            <a:endParaRPr sz="1100">
              <a:latin typeface="Arial"/>
              <a:cs typeface="Arial"/>
            </a:endParaRPr>
          </a:p>
          <a:p>
            <a:pPr marL="129539" marR="1518285">
              <a:lnSpc>
                <a:spcPts val="2530"/>
              </a:lnSpc>
              <a:spcBef>
                <a:spcPts val="285"/>
              </a:spcBef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201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Blvd.,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Suite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501,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Anaheim,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92805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495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Street,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Vegas,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NV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89101 </a:t>
            </a:r>
            <a:r>
              <a:rPr dirty="0" sz="1100">
                <a:latin typeface="Arial"/>
                <a:cs typeface="Arial"/>
              </a:rPr>
              <a:t>Sacramento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Street,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Sacramento,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95814</a:t>
            </a:r>
            <a:endParaRPr sz="11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Arial"/>
                <a:cs typeface="Arial"/>
              </a:rPr>
              <a:t>Pinellas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Dept.,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Harrison,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Clearwater,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33756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240027" y="893318"/>
            <a:ext cx="5629275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dirty="0" sz="1100">
                <a:latin typeface="Arial"/>
                <a:cs typeface="Arial"/>
              </a:rPr>
              <a:t>investment/deposit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period.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bank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deposits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secured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pledged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securities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accordance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Code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53651.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4–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82784" y="1374964"/>
            <a:ext cx="1962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IX.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40027" y="1374964"/>
            <a:ext cx="56311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50340" algn="l"/>
              </a:tabLst>
            </a:pPr>
            <a:r>
              <a:rPr dirty="0" sz="1100" spc="-10" b="1">
                <a:latin typeface="Arial"/>
                <a:cs typeface="Arial"/>
              </a:rPr>
              <a:t>RISK/TOLERANCE</a:t>
            </a:r>
            <a:r>
              <a:rPr dirty="0" sz="1100" spc="-10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	No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individual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transaction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undertaken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which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39888" y="1535745"/>
            <a:ext cx="5631180" cy="163893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50"/>
              </a:spcBef>
            </a:pPr>
            <a:r>
              <a:rPr dirty="0" sz="1100">
                <a:latin typeface="Arial"/>
                <a:cs typeface="Arial"/>
              </a:rPr>
              <a:t>jeopardizes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capital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portfolio.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Treasurer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periodically </a:t>
            </a:r>
            <a:r>
              <a:rPr dirty="0" sz="1100">
                <a:latin typeface="Arial"/>
                <a:cs typeface="Arial"/>
              </a:rPr>
              <a:t>establish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guidelines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strategies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control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risks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default,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price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changes,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illiquidity.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Prudence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selection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securities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diversification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minimize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risk.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Short-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securities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selected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credit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ratings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or </a:t>
            </a:r>
            <a:r>
              <a:rPr dirty="0" sz="1100">
                <a:latin typeface="Arial"/>
                <a:cs typeface="Arial"/>
              </a:rPr>
              <a:t>above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A-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Standard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Poor’s,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P-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Moody’s,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and,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available,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F1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Fitch,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exception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short-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municipal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obligations,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short-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rating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SP-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Standard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Poor’s,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MIG1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Moody’s,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available,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F1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Fitch.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 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securities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credit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ratings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A-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Standard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Poor’s,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A3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Moody’s,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available,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A-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Fitch.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Security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selection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compliance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Code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53600,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seq.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2784" y="3302944"/>
            <a:ext cx="15748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X.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39888" y="3302944"/>
            <a:ext cx="5630545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dirty="0" sz="1100" spc="-10" b="1">
                <a:latin typeface="Arial"/>
                <a:cs typeface="Arial"/>
              </a:rPr>
              <a:t>SAFEKEEPING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CUSTODY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 securities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owned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should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held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third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except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time-</a:t>
            </a:r>
            <a:r>
              <a:rPr dirty="0" sz="1100">
                <a:latin typeface="Arial"/>
                <a:cs typeface="Arial"/>
              </a:rPr>
              <a:t>deposits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banks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savings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loans.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2784" y="3784591"/>
            <a:ext cx="1962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>
                <a:latin typeface="Arial"/>
                <a:cs typeface="Arial"/>
              </a:rPr>
              <a:t>XI.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40027" y="3784591"/>
            <a:ext cx="5631180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dirty="0" sz="1100" b="1">
                <a:latin typeface="Arial"/>
                <a:cs typeface="Arial"/>
              </a:rPr>
              <a:t>STATEMENT</a:t>
            </a:r>
            <a:r>
              <a:rPr dirty="0" sz="1100" spc="1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9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INVESTMENT</a:t>
            </a:r>
            <a:r>
              <a:rPr dirty="0" sz="1100" spc="1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POLICY</a:t>
            </a:r>
            <a:r>
              <a:rPr dirty="0" sz="1100">
                <a:latin typeface="Arial"/>
                <a:cs typeface="Arial"/>
              </a:rPr>
              <a:t>:</a:t>
            </a:r>
            <a:r>
              <a:rPr dirty="0" sz="1100" spc="4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Statement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Policy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shall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be </a:t>
            </a:r>
            <a:r>
              <a:rPr dirty="0" sz="1100">
                <a:latin typeface="Arial"/>
                <a:cs typeface="Arial"/>
              </a:rPr>
              <a:t>reviewed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submitted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Directors.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1700" y="4442714"/>
            <a:ext cx="4928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imes New Roman"/>
                <a:cs typeface="Times New Roman"/>
              </a:rPr>
              <a:t>A</a:t>
            </a:r>
            <a:r>
              <a:rPr dirty="0" sz="700">
                <a:latin typeface="Times New Roman"/>
                <a:cs typeface="Times New Roman"/>
              </a:rPr>
              <a:t>MENDED</a:t>
            </a:r>
            <a:r>
              <a:rPr dirty="0" sz="7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</a:t>
            </a:r>
            <a:r>
              <a:rPr dirty="0" sz="700">
                <a:latin typeface="Times New Roman"/>
                <a:cs typeface="Times New Roman"/>
              </a:rPr>
              <a:t>UNE</a:t>
            </a:r>
            <a:r>
              <a:rPr dirty="0" sz="7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2003,</a:t>
            </a:r>
            <a:r>
              <a:rPr dirty="0" sz="900" spc="-4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DECEMBER</a:t>
            </a:r>
            <a:r>
              <a:rPr dirty="0" sz="900" spc="-4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2003,</a:t>
            </a:r>
            <a:r>
              <a:rPr dirty="0" sz="900" spc="-4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JUNE</a:t>
            </a:r>
            <a:r>
              <a:rPr dirty="0" sz="900" spc="-4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2007,</a:t>
            </a:r>
            <a:r>
              <a:rPr dirty="0" sz="900" spc="-4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</a:t>
            </a:r>
            <a:r>
              <a:rPr dirty="0" sz="700">
                <a:latin typeface="Times New Roman"/>
                <a:cs typeface="Times New Roman"/>
              </a:rPr>
              <a:t>UNE</a:t>
            </a:r>
            <a:r>
              <a:rPr dirty="0" sz="700" spc="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2008,</a:t>
            </a:r>
            <a:r>
              <a:rPr dirty="0" sz="900" spc="-4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JUNE</a:t>
            </a:r>
            <a:r>
              <a:rPr dirty="0" sz="900" spc="-4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2009,</a:t>
            </a:r>
            <a:r>
              <a:rPr dirty="0" sz="900" spc="-4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JUNE</a:t>
            </a:r>
            <a:r>
              <a:rPr dirty="0" sz="900" spc="-4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2012,</a:t>
            </a:r>
            <a:r>
              <a:rPr dirty="0" sz="900" spc="-40">
                <a:latin typeface="Times New Roman"/>
                <a:cs typeface="Times New Roman"/>
              </a:rPr>
              <a:t> </a:t>
            </a:r>
            <a:r>
              <a:rPr dirty="0" sz="700">
                <a:latin typeface="Times New Roman"/>
                <a:cs typeface="Times New Roman"/>
              </a:rPr>
              <a:t>AND</a:t>
            </a:r>
            <a:r>
              <a:rPr dirty="0" sz="700" spc="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</a:t>
            </a:r>
            <a:r>
              <a:rPr dirty="0" sz="700">
                <a:latin typeface="Times New Roman"/>
                <a:cs typeface="Times New Roman"/>
              </a:rPr>
              <a:t>UNE</a:t>
            </a:r>
            <a:r>
              <a:rPr dirty="0" sz="700" spc="1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2013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969635" cy="5012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DATE</a:t>
            </a:r>
            <a:r>
              <a:rPr dirty="0" sz="1100" spc="-10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4300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  <a:p>
            <a:pPr marL="12700" marR="2496185">
              <a:lnSpc>
                <a:spcPct val="191700"/>
              </a:lnSpc>
              <a:tabLst>
                <a:tab pos="1383665" algn="l"/>
              </a:tabLst>
            </a:pPr>
            <a:r>
              <a:rPr dirty="0" sz="1100" spc="-10" b="1">
                <a:latin typeface="Arial"/>
                <a:cs typeface="Arial"/>
              </a:rPr>
              <a:t>FROM: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3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 </a:t>
            </a: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r>
              <a:rPr dirty="0" sz="1100" b="1">
                <a:latin typeface="Arial"/>
                <a:cs typeface="Arial"/>
              </a:rPr>
              <a:t>	Kale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Brinley,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Sr.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Consultant SUBJECT:</a:t>
            </a:r>
            <a:r>
              <a:rPr dirty="0" sz="1100" b="1">
                <a:latin typeface="Arial"/>
                <a:cs typeface="Arial"/>
              </a:rPr>
              <a:t>	Approval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Class/Pay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Plan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1210"/>
              </a:spcBef>
              <a:tabLst>
                <a:tab pos="24511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 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_X_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and/or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24511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 Policy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24511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Closed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Session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 marR="4572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Maintenance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critical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attracting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retaining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deliver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wide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variety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clients’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needs.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</a:t>
            </a:r>
            <a:r>
              <a:rPr dirty="0" u="none" sz="1100" spc="-1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However,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change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initiated.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Coordinator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range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changed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HR </a:t>
            </a:r>
            <a:r>
              <a:rPr dirty="0" sz="1100">
                <a:latin typeface="Arial"/>
                <a:cs typeface="Arial"/>
              </a:rPr>
              <a:t>Consultant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appropriate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benchmark.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700"/>
              </a:lnSpc>
              <a:spcBef>
                <a:spcPts val="1225"/>
              </a:spcBef>
            </a:pPr>
            <a:r>
              <a:rPr dirty="0" sz="1100">
                <a:latin typeface="Arial"/>
                <a:cs typeface="Arial"/>
              </a:rPr>
              <a:t>Effective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January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legislation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raised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exempt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positions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$66,560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annually.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response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change,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adjusted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range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five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impacted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classifications,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including: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5–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038860" y="6054864"/>
          <a:ext cx="5756275" cy="509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085"/>
                <a:gridCol w="3348354"/>
              </a:tblGrid>
              <a:tr h="170180">
                <a:tc>
                  <a:txBody>
                    <a:bodyPr/>
                    <a:lstStyle/>
                    <a:p>
                      <a:pPr marL="488315" indent="-456565">
                        <a:lnSpc>
                          <a:spcPts val="1240"/>
                        </a:lnSpc>
                        <a:buFont typeface="Symbol"/>
                        <a:buChar char=""/>
                        <a:tabLst>
                          <a:tab pos="488315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Accounting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Coordinator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39469" indent="-457200">
                        <a:lnSpc>
                          <a:spcPts val="1240"/>
                        </a:lnSpc>
                        <a:buFont typeface="Symbol"/>
                        <a:buChar char=""/>
                        <a:tabLst>
                          <a:tab pos="839469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Associate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Consultant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9545">
                <a:tc>
                  <a:txBody>
                    <a:bodyPr/>
                    <a:lstStyle/>
                    <a:p>
                      <a:pPr marL="488315" indent="-456565">
                        <a:lnSpc>
                          <a:spcPts val="1240"/>
                        </a:lnSpc>
                        <a:buFont typeface="Symbol"/>
                        <a:buChar char=""/>
                        <a:tabLst>
                          <a:tab pos="488315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Contracts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Coordinator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39469" indent="-457200">
                        <a:lnSpc>
                          <a:spcPts val="1240"/>
                        </a:lnSpc>
                        <a:buFont typeface="Symbol"/>
                        <a:buChar char=""/>
                        <a:tabLst>
                          <a:tab pos="839469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Associate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Bid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Proposal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Coordinator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70180">
                <a:tc gridSpan="2">
                  <a:txBody>
                    <a:bodyPr/>
                    <a:lstStyle/>
                    <a:p>
                      <a:pPr marL="488315" indent="-456565">
                        <a:lnSpc>
                          <a:spcPts val="1240"/>
                        </a:lnSpc>
                        <a:buFont typeface="Symbol"/>
                        <a:buChar char=""/>
                        <a:tabLst>
                          <a:tab pos="488315" algn="l"/>
                        </a:tabLst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Associate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Training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Coordinator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901700" y="6704329"/>
            <a:ext cx="5969000" cy="2139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compliance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outlined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00">
              <a:latin typeface="Arial"/>
              <a:cs typeface="Arial"/>
            </a:endParaRPr>
          </a:p>
          <a:p>
            <a:pPr algn="just" marL="240665" marR="5080" indent="-228600">
              <a:lnSpc>
                <a:spcPct val="95800"/>
              </a:lnSpc>
              <a:buFont typeface="Symbol"/>
              <a:buChar char=""/>
              <a:tabLst>
                <a:tab pos="240665" algn="l"/>
              </a:tabLst>
            </a:pP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Adjustment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Effective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immediately,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-25">
                <a:latin typeface="Arial"/>
                <a:cs typeface="Arial"/>
              </a:rPr>
              <a:t> for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five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impacted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exempt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positions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California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law.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moved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range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$66,560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adjusted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midrange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appropriate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maximum,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maximum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unchanged.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Please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attached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Scales.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tool,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ensure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compliance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uniformly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relevant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algn="just" marL="240665" marR="6350" indent="-228600">
              <a:lnSpc>
                <a:spcPts val="1270"/>
              </a:lnSpc>
              <a:buFont typeface="Symbol"/>
              <a:buChar char=""/>
              <a:tabLst>
                <a:tab pos="240665" algn="l"/>
              </a:tabLst>
            </a:pPr>
            <a:r>
              <a:rPr dirty="0" sz="1100">
                <a:latin typeface="Arial"/>
                <a:cs typeface="Arial"/>
              </a:rPr>
              <a:t>Communication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Transparent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communication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vital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throughout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have </a:t>
            </a:r>
            <a:r>
              <a:rPr dirty="0" sz="1100">
                <a:latin typeface="Arial"/>
                <a:cs typeface="Arial"/>
              </a:rPr>
              <a:t>communicated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impacted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confirmed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adjustments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ensure </a:t>
            </a:r>
            <a:r>
              <a:rPr dirty="0" sz="1100">
                <a:latin typeface="Arial"/>
                <a:cs typeface="Arial"/>
              </a:rPr>
              <a:t>compliance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regulations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dedication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fair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competitive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compensation practices.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560" y="902461"/>
            <a:ext cx="5969635" cy="3907154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241300" marR="5080" indent="-228600">
              <a:lnSpc>
                <a:spcPct val="95800"/>
              </a:lnSpc>
              <a:spcBef>
                <a:spcPts val="15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Classification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initiative,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conduct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comprehensive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classification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concepts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alignment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industry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standards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organizational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objectives.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Followed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by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market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salary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study completed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by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December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2025.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This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review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will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encompass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benchmarking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against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comparable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roles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market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ensure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compensation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remains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competitive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equitable.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algn="just" marL="241300" marR="5080" indent="-228600">
              <a:lnSpc>
                <a:spcPts val="127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Ongoing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Compliance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Monitoring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Compliance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statutory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requirements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ongoing responsibility.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established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mechanisms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regular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monitoring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ensure </a:t>
            </a: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labor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laws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subsequent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legislative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algn="just" marL="241300" marR="5715" indent="-228600">
              <a:lnSpc>
                <a:spcPct val="958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Implementation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Timeline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implementation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posed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above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executed.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actions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item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complete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December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2025,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implementation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monitoring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ongoing.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Upon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approval,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revised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salary </a:t>
            </a:r>
            <a:r>
              <a:rPr dirty="0" sz="1100">
                <a:latin typeface="Arial"/>
                <a:cs typeface="Arial"/>
              </a:rPr>
              <a:t>structure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place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allowing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seamless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transition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minimal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disruption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 spc="-10">
                <a:latin typeface="Arial"/>
                <a:cs typeface="Arial"/>
              </a:rPr>
              <a:t>operations.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 marR="635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addressing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changes,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demonstrate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commitment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upholding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legal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standards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prioritizing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well-</a:t>
            </a:r>
            <a:r>
              <a:rPr dirty="0" sz="1100">
                <a:latin typeface="Arial"/>
                <a:cs typeface="Arial"/>
              </a:rPr>
              <a:t>being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satisfaction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165"/>
              </a:spcBef>
            </a:pPr>
            <a:r>
              <a:rPr dirty="0" u="heavy" sz="1100" spc="-1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RECOMMENDED</a:t>
            </a:r>
            <a:r>
              <a:rPr dirty="0" u="heavy" sz="1100" spc="-2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10" b="1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Arial"/>
                <a:cs typeface="Arial"/>
              </a:rPr>
              <a:t>ACTION: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Approve</a:t>
            </a:r>
            <a:r>
              <a:rPr dirty="0" sz="110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Class</a:t>
            </a:r>
            <a:r>
              <a:rPr dirty="0" sz="110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and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Pay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Plan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as</a:t>
            </a:r>
            <a:r>
              <a:rPr dirty="0" sz="110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shown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CPS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HR</a:t>
            </a:r>
            <a:r>
              <a:rPr dirty="0" sz="110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Board</a:t>
            </a:r>
            <a:r>
              <a:rPr dirty="0" sz="110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21F1F"/>
                </a:solidFill>
                <a:latin typeface="Arial"/>
                <a:cs typeface="Arial"/>
              </a:rPr>
              <a:t>Agenda</a:t>
            </a:r>
            <a:r>
              <a:rPr dirty="0" sz="110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for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June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21F1F"/>
                </a:solidFill>
                <a:latin typeface="Arial"/>
                <a:cs typeface="Arial"/>
              </a:rPr>
              <a:t>7,</a:t>
            </a:r>
            <a:r>
              <a:rPr dirty="0" sz="110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21F1F"/>
                </a:solidFill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21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Sufficient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exists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5–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973994" y="1263052"/>
            <a:ext cx="5850255" cy="7032625"/>
            <a:chOff x="973994" y="1263052"/>
            <a:chExt cx="5850255" cy="70326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994" y="1263052"/>
              <a:ext cx="5845648" cy="43287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400" y="5598414"/>
              <a:ext cx="5844582" cy="26971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5–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374" y="1375608"/>
            <a:ext cx="1816088" cy="3998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7881" y="2015234"/>
            <a:ext cx="5061751" cy="346747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9771" y="5582877"/>
            <a:ext cx="2146299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9669" y="5797026"/>
            <a:ext cx="5147669" cy="3184706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5–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010782" y="1144791"/>
            <a:ext cx="5777865" cy="6983730"/>
            <a:chOff x="1010782" y="1144791"/>
            <a:chExt cx="5777865" cy="69837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782" y="1144791"/>
              <a:ext cx="5777607" cy="42140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241" y="5369814"/>
              <a:ext cx="5746504" cy="2758573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5–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8431" y="1009651"/>
            <a:ext cx="1815533" cy="2984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4879" y="1431079"/>
            <a:ext cx="5102821" cy="349563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8021" y="4994897"/>
            <a:ext cx="2146297" cy="11428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2894" y="5217204"/>
            <a:ext cx="5307010" cy="3283512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5–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969635" cy="5655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4300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  <a:p>
            <a:pPr marL="12700" marR="2597785">
              <a:lnSpc>
                <a:spcPct val="191600"/>
              </a:lnSpc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FROM: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 </a:t>
            </a: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r>
              <a:rPr dirty="0" sz="1100" b="1">
                <a:latin typeface="Arial"/>
                <a:cs typeface="Arial"/>
              </a:rPr>
              <a:t>	Sandy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MacDonald-</a:t>
            </a:r>
            <a:r>
              <a:rPr dirty="0" sz="1100" b="1">
                <a:latin typeface="Arial"/>
                <a:cs typeface="Arial"/>
              </a:rPr>
              <a:t>Hopp,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CFO </a:t>
            </a: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Adoption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DBA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1215"/>
              </a:spcBef>
              <a:tabLst>
                <a:tab pos="36195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50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15925" algn="l"/>
              </a:tabLst>
            </a:pPr>
            <a:r>
              <a:rPr dirty="0" u="sng" sz="1100" spc="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17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 Closed Session Item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30"/>
              </a:spcBef>
            </a:pPr>
            <a:r>
              <a:rPr dirty="0" sz="1100" spc="-10">
                <a:latin typeface="Arial"/>
                <a:cs typeface="Arial"/>
              </a:rPr>
              <a:t>Since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2011,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Cooperative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Personnel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using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“CPS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Consulting”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DBA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logo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without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formal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authorization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Directors.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has </a:t>
            </a:r>
            <a:r>
              <a:rPr dirty="0" sz="1100">
                <a:latin typeface="Arial"/>
                <a:cs typeface="Arial"/>
              </a:rPr>
              <a:t>determined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official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Cooperative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Services,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JPA,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apply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register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Secretary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applications.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counties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Cooperative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operate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DBA </a:t>
            </a:r>
            <a:r>
              <a:rPr dirty="0" sz="1100">
                <a:latin typeface="Arial"/>
                <a:cs typeface="Arial"/>
              </a:rPr>
              <a:t>applications</a:t>
            </a:r>
            <a:r>
              <a:rPr dirty="0" sz="1100" spc="3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JPAs.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Notwithstanding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foregoing,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given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standing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usage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Cooperative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Services’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using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“CPS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Consulting”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DBA,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should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formally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authorize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Consulting”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DBA.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1210"/>
              </a:spcBef>
            </a:pPr>
            <a:r>
              <a:rPr dirty="0" u="heavy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It 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recommended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 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adopt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 resolution “authorizing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 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“CPS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Consulting”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Cooperative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Services.”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</a:pPr>
            <a:r>
              <a:rPr dirty="0" u="heavy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heavy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r>
              <a:rPr dirty="0" u="none" sz="1100" spc="-30" b="1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None.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authorization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simply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affirms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long-standing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practice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Cooperative </a:t>
            </a:r>
            <a:r>
              <a:rPr dirty="0" u="none" sz="1100">
                <a:latin typeface="Arial"/>
                <a:cs typeface="Arial"/>
              </a:rPr>
              <a:t>Personnel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Services.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6–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1629453"/>
            <a:ext cx="5969000" cy="3565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RESOLUTION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4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4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COOPERATIVE</a:t>
            </a:r>
            <a:r>
              <a:rPr dirty="0" sz="1100" spc="4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PERSONNEL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12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AUTHORIZING</a:t>
            </a:r>
            <a:r>
              <a:rPr dirty="0" sz="1100" spc="12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12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“CPS</a:t>
            </a:r>
            <a:r>
              <a:rPr dirty="0" sz="1100" spc="12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12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CONSULTING”</a:t>
            </a:r>
            <a:r>
              <a:rPr dirty="0" sz="1100" spc="12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2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2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DBA</a:t>
            </a:r>
            <a:r>
              <a:rPr dirty="0" sz="1100" spc="120">
                <a:latin typeface="Arial"/>
                <a:cs typeface="Arial"/>
              </a:rPr>
              <a:t> 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COOPERATIVE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715" indent="45720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WHEREAS,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Cooperative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used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“CPS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Consulting”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DBA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logo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2011;</a:t>
            </a:r>
            <a:endParaRPr sz="1100">
              <a:latin typeface="Arial"/>
              <a:cs typeface="Arial"/>
            </a:endParaRPr>
          </a:p>
          <a:p>
            <a:pPr algn="just" marL="12700" marR="5080" indent="457200">
              <a:lnSpc>
                <a:spcPts val="1270"/>
              </a:lnSpc>
              <a:spcBef>
                <a:spcPts val="1250"/>
              </a:spcBef>
            </a:pPr>
            <a:r>
              <a:rPr dirty="0" sz="1100">
                <a:latin typeface="Arial"/>
                <a:cs typeface="Arial"/>
              </a:rPr>
              <a:t>WHEREAS,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determined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interests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Cooperative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Consulting”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DBA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its </a:t>
            </a:r>
            <a:r>
              <a:rPr dirty="0" sz="1100" spc="-10">
                <a:latin typeface="Arial"/>
                <a:cs typeface="Arial"/>
              </a:rPr>
              <a:t>logo;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080" indent="457200">
              <a:lnSpc>
                <a:spcPts val="1260"/>
              </a:lnSpc>
            </a:pPr>
            <a:r>
              <a:rPr dirty="0" sz="1100">
                <a:latin typeface="Arial"/>
                <a:cs typeface="Arial"/>
              </a:rPr>
              <a:t>NOW,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THEREFORE,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RESOLVED,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Cooperative Personnel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hereby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APPROVES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“CPS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Consulting”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DBA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logo.</a:t>
            </a:r>
            <a:endParaRPr sz="1100">
              <a:latin typeface="Arial"/>
              <a:cs typeface="Arial"/>
            </a:endParaRPr>
          </a:p>
          <a:p>
            <a:pPr marL="3213100">
              <a:lnSpc>
                <a:spcPts val="1290"/>
              </a:lnSpc>
              <a:spcBef>
                <a:spcPts val="1175"/>
              </a:spcBef>
            </a:pPr>
            <a:r>
              <a:rPr dirty="0" cap="small" sz="1100" b="1">
                <a:latin typeface="Times New Roman"/>
                <a:cs typeface="Times New Roman"/>
              </a:rPr>
              <a:t>Resolution</a:t>
            </a:r>
            <a:r>
              <a:rPr dirty="0" cap="small" sz="1100" spc="-50" b="1">
                <a:latin typeface="Times New Roman"/>
                <a:cs typeface="Times New Roman"/>
              </a:rPr>
              <a:t> #</a:t>
            </a:r>
            <a:endParaRPr sz="1100">
              <a:latin typeface="Times New Roman"/>
              <a:cs typeface="Times New Roman"/>
            </a:endParaRPr>
          </a:p>
          <a:p>
            <a:pPr marL="3213100">
              <a:lnSpc>
                <a:spcPts val="1265"/>
              </a:lnSpc>
            </a:pPr>
            <a:r>
              <a:rPr dirty="0" cap="small" sz="1100" spc="-10">
                <a:latin typeface="Times New Roman"/>
                <a:cs typeface="Times New Roman"/>
              </a:rPr>
              <a:t>Resolved</a:t>
            </a:r>
            <a:r>
              <a:rPr dirty="0" cap="small" sz="1100" spc="-25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by</a:t>
            </a:r>
            <a:r>
              <a:rPr dirty="0" cap="small" sz="1100" spc="-20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the</a:t>
            </a:r>
            <a:r>
              <a:rPr dirty="0" cap="small" sz="1100" spc="-10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Board</a:t>
            </a:r>
            <a:r>
              <a:rPr dirty="0" cap="small" sz="1100" spc="-20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of</a:t>
            </a:r>
            <a:r>
              <a:rPr dirty="0" cap="small" sz="1100" spc="-15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Directors</a:t>
            </a:r>
            <a:r>
              <a:rPr dirty="0" cap="small" sz="1100" spc="-20">
                <a:latin typeface="Times New Roman"/>
                <a:cs typeface="Times New Roman"/>
              </a:rPr>
              <a:t> </a:t>
            </a:r>
            <a:r>
              <a:rPr dirty="0" cap="small" sz="1100" spc="-25"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3212465">
              <a:lnSpc>
                <a:spcPts val="1265"/>
              </a:lnSpc>
            </a:pPr>
            <a:r>
              <a:rPr dirty="0" cap="small" sz="1100" spc="-10">
                <a:latin typeface="Times New Roman"/>
                <a:cs typeface="Times New Roman"/>
              </a:rPr>
              <a:t>CPS</a:t>
            </a:r>
            <a:r>
              <a:rPr dirty="0" cap="small" sz="1100" spc="-40">
                <a:latin typeface="Times New Roman"/>
                <a:cs typeface="Times New Roman"/>
              </a:rPr>
              <a:t> </a:t>
            </a:r>
            <a:r>
              <a:rPr dirty="0" cap="small" sz="1100" spc="-20">
                <a:latin typeface="Times New Roman"/>
                <a:cs typeface="Times New Roman"/>
              </a:rPr>
              <a:t>HR</a:t>
            </a:r>
            <a:r>
              <a:rPr dirty="0" cap="small" sz="1100" spc="-35">
                <a:latin typeface="Times New Roman"/>
                <a:cs typeface="Times New Roman"/>
              </a:rPr>
              <a:t> </a:t>
            </a:r>
            <a:r>
              <a:rPr dirty="0" cap="small" sz="1100" spc="-10">
                <a:latin typeface="Times New Roman"/>
                <a:cs typeface="Times New Roman"/>
              </a:rPr>
              <a:t>Consulting</a:t>
            </a:r>
            <a:endParaRPr sz="1100">
              <a:latin typeface="Times New Roman"/>
              <a:cs typeface="Times New Roman"/>
            </a:endParaRPr>
          </a:p>
          <a:p>
            <a:pPr marL="3213100">
              <a:lnSpc>
                <a:spcPts val="1290"/>
              </a:lnSpc>
            </a:pPr>
            <a:r>
              <a:rPr dirty="0" cap="small" sz="1100">
                <a:latin typeface="Times New Roman"/>
                <a:cs typeface="Times New Roman"/>
              </a:rPr>
              <a:t>At</a:t>
            </a:r>
            <a:r>
              <a:rPr dirty="0" cap="small" sz="1100" spc="-30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The</a:t>
            </a:r>
            <a:r>
              <a:rPr dirty="0" cap="small" sz="1100" spc="-15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June</a:t>
            </a:r>
            <a:r>
              <a:rPr dirty="0" cap="small" sz="1100" spc="-15">
                <a:latin typeface="Times New Roman"/>
                <a:cs typeface="Times New Roman"/>
              </a:rPr>
              <a:t> </a:t>
            </a:r>
            <a:r>
              <a:rPr dirty="0" cap="small" sz="1100" spc="-10">
                <a:latin typeface="Times New Roman"/>
                <a:cs typeface="Times New Roman"/>
              </a:rPr>
              <a:t>7,</a:t>
            </a:r>
            <a:r>
              <a:rPr dirty="0" cap="small" sz="1100" spc="-55">
                <a:latin typeface="Times New Roman"/>
                <a:cs typeface="Times New Roman"/>
              </a:rPr>
              <a:t> </a:t>
            </a:r>
            <a:r>
              <a:rPr dirty="0" cap="small" sz="1100" spc="-10">
                <a:latin typeface="Times New Roman"/>
                <a:cs typeface="Times New Roman"/>
              </a:rPr>
              <a:t>2024,</a:t>
            </a:r>
            <a:r>
              <a:rPr dirty="0" cap="small" sz="1100" spc="-55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Board</a:t>
            </a:r>
            <a:r>
              <a:rPr dirty="0" cap="small" sz="1100" spc="-15">
                <a:latin typeface="Times New Roman"/>
                <a:cs typeface="Times New Roman"/>
              </a:rPr>
              <a:t> </a:t>
            </a:r>
            <a:r>
              <a:rPr dirty="0" cap="small" sz="1100" spc="-10">
                <a:latin typeface="Times New Roman"/>
                <a:cs typeface="Times New Roman"/>
              </a:rPr>
              <a:t>Meeting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2527300" marR="2915920" indent="-635">
              <a:lnSpc>
                <a:spcPts val="1270"/>
              </a:lnSpc>
            </a:pPr>
            <a:r>
              <a:rPr dirty="0" cap="small" sz="1100" spc="-30">
                <a:latin typeface="Times New Roman"/>
                <a:cs typeface="Times New Roman"/>
              </a:rPr>
              <a:t>Motion:</a:t>
            </a:r>
            <a:r>
              <a:rPr dirty="0" cap="small" sz="1100" spc="-20">
                <a:latin typeface="Times New Roman"/>
                <a:cs typeface="Times New Roman"/>
              </a:rPr>
              <a:t> Second: </a:t>
            </a:r>
            <a:r>
              <a:rPr dirty="0" cap="small" sz="1100" spc="-10">
                <a:latin typeface="Times New Roman"/>
                <a:cs typeface="Times New Roman"/>
              </a:rPr>
              <a:t>Vote: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02094" y="5162803"/>
            <a:ext cx="1439545" cy="115633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273050">
              <a:lnSpc>
                <a:spcPct val="95700"/>
              </a:lnSpc>
              <a:spcBef>
                <a:spcPts val="155"/>
              </a:spcBef>
            </a:pPr>
            <a:r>
              <a:rPr dirty="0" cap="small" sz="1100">
                <a:latin typeface="Times New Roman"/>
                <a:cs typeface="Times New Roman"/>
              </a:rPr>
              <a:t>City</a:t>
            </a:r>
            <a:r>
              <a:rPr dirty="0" cap="small" sz="1100" spc="-20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of</a:t>
            </a:r>
            <a:r>
              <a:rPr dirty="0" cap="small" sz="1100" spc="-15">
                <a:latin typeface="Times New Roman"/>
                <a:cs typeface="Times New Roman"/>
              </a:rPr>
              <a:t> </a:t>
            </a:r>
            <a:r>
              <a:rPr dirty="0" cap="small" sz="1100" spc="-10">
                <a:latin typeface="Times New Roman"/>
                <a:cs typeface="Times New Roman"/>
              </a:rPr>
              <a:t>Anaheim Hayward</a:t>
            </a:r>
            <a:r>
              <a:rPr dirty="0" cap="small" sz="1100" spc="5">
                <a:latin typeface="Times New Roman"/>
                <a:cs typeface="Times New Roman"/>
              </a:rPr>
              <a:t> </a:t>
            </a:r>
            <a:r>
              <a:rPr dirty="0" cap="small" sz="1100" spc="-25">
                <a:latin typeface="Times New Roman"/>
                <a:cs typeface="Times New Roman"/>
              </a:rPr>
              <a:t>USD</a:t>
            </a:r>
            <a:r>
              <a:rPr dirty="0" cap="small" sz="1100">
                <a:latin typeface="Times New Roman"/>
                <a:cs typeface="Times New Roman"/>
              </a:rPr>
              <a:t> City</a:t>
            </a:r>
            <a:r>
              <a:rPr dirty="0" cap="small" sz="1100" spc="-25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of</a:t>
            </a:r>
            <a:r>
              <a:rPr dirty="0" cap="small" sz="1100" spc="-15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Las</a:t>
            </a:r>
            <a:r>
              <a:rPr dirty="0" cap="small" sz="1100" spc="-15">
                <a:latin typeface="Times New Roman"/>
                <a:cs typeface="Times New Roman"/>
              </a:rPr>
              <a:t> </a:t>
            </a:r>
            <a:r>
              <a:rPr dirty="0" cap="small" sz="1100" spc="-60">
                <a:latin typeface="Times New Roman"/>
                <a:cs typeface="Times New Roman"/>
              </a:rPr>
              <a:t>Vegas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ts val="1270"/>
              </a:lnSpc>
              <a:spcBef>
                <a:spcPts val="30"/>
              </a:spcBef>
            </a:pPr>
            <a:r>
              <a:rPr dirty="0" cap="small" sz="1100" spc="-10">
                <a:latin typeface="Times New Roman"/>
                <a:cs typeface="Times New Roman"/>
              </a:rPr>
              <a:t>Mecklenburg</a:t>
            </a:r>
            <a:r>
              <a:rPr dirty="0" cap="small" sz="1100" spc="45">
                <a:latin typeface="Times New Roman"/>
                <a:cs typeface="Times New Roman"/>
              </a:rPr>
              <a:t> </a:t>
            </a:r>
            <a:r>
              <a:rPr dirty="0" cap="small" sz="1100" spc="-60">
                <a:latin typeface="Times New Roman"/>
                <a:cs typeface="Times New Roman"/>
              </a:rPr>
              <a:t>County</a:t>
            </a:r>
            <a:r>
              <a:rPr dirty="0" cap="small" sz="1100">
                <a:latin typeface="Times New Roman"/>
                <a:cs typeface="Times New Roman"/>
              </a:rPr>
              <a:t> Pinellas</a:t>
            </a:r>
            <a:r>
              <a:rPr dirty="0" cap="small" sz="1100" spc="-50">
                <a:latin typeface="Times New Roman"/>
                <a:cs typeface="Times New Roman"/>
              </a:rPr>
              <a:t> </a:t>
            </a:r>
            <a:r>
              <a:rPr dirty="0" cap="small" sz="1100" spc="-10">
                <a:latin typeface="Times New Roman"/>
                <a:cs typeface="Times New Roman"/>
              </a:rPr>
              <a:t>County</a:t>
            </a:r>
            <a:endParaRPr sz="1100">
              <a:latin typeface="Times New Roman"/>
              <a:cs typeface="Times New Roman"/>
            </a:endParaRPr>
          </a:p>
          <a:p>
            <a:pPr marL="12700" marR="95250">
              <a:lnSpc>
                <a:spcPts val="1260"/>
              </a:lnSpc>
            </a:pPr>
            <a:r>
              <a:rPr dirty="0" cap="small" sz="1100">
                <a:latin typeface="Times New Roman"/>
                <a:cs typeface="Times New Roman"/>
              </a:rPr>
              <a:t>City</a:t>
            </a:r>
            <a:r>
              <a:rPr dirty="0" cap="small" sz="1100" spc="-20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of</a:t>
            </a:r>
            <a:r>
              <a:rPr dirty="0" cap="small" sz="1100" spc="-15">
                <a:latin typeface="Times New Roman"/>
                <a:cs typeface="Times New Roman"/>
              </a:rPr>
              <a:t> </a:t>
            </a:r>
            <a:r>
              <a:rPr dirty="0" cap="small" sz="1100" spc="-10">
                <a:latin typeface="Times New Roman"/>
                <a:cs typeface="Times New Roman"/>
              </a:rPr>
              <a:t>Plano Sacramento</a:t>
            </a:r>
            <a:r>
              <a:rPr dirty="0" cap="small" sz="1100" spc="20">
                <a:latin typeface="Times New Roman"/>
                <a:cs typeface="Times New Roman"/>
              </a:rPr>
              <a:t> </a:t>
            </a:r>
            <a:r>
              <a:rPr dirty="0" cap="small" sz="1100" spc="-55">
                <a:latin typeface="Times New Roman"/>
                <a:cs typeface="Times New Roman"/>
              </a:rPr>
              <a:t>County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30875" y="5162803"/>
            <a:ext cx="278130" cy="115633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50"/>
              </a:spcBef>
            </a:pPr>
            <a:r>
              <a:rPr dirty="0" cap="small" sz="1100" spc="-45">
                <a:latin typeface="Times New Roman"/>
                <a:cs typeface="Times New Roman"/>
              </a:rPr>
              <a:t>Aye</a:t>
            </a:r>
            <a:r>
              <a:rPr dirty="0" cap="small" sz="1100" spc="500">
                <a:latin typeface="Times New Roman"/>
                <a:cs typeface="Times New Roman"/>
              </a:rPr>
              <a:t> </a:t>
            </a:r>
            <a:r>
              <a:rPr dirty="0" cap="small" sz="1100" spc="-45">
                <a:latin typeface="Times New Roman"/>
                <a:cs typeface="Times New Roman"/>
              </a:rPr>
              <a:t>Aye</a:t>
            </a:r>
            <a:r>
              <a:rPr dirty="0" cap="small" sz="1100" spc="500">
                <a:latin typeface="Times New Roman"/>
                <a:cs typeface="Times New Roman"/>
              </a:rPr>
              <a:t> </a:t>
            </a:r>
            <a:r>
              <a:rPr dirty="0" cap="small" sz="1100" spc="-45">
                <a:latin typeface="Times New Roman"/>
                <a:cs typeface="Times New Roman"/>
              </a:rPr>
              <a:t>Aye</a:t>
            </a:r>
            <a:r>
              <a:rPr dirty="0" cap="small" sz="1100" spc="500">
                <a:latin typeface="Times New Roman"/>
                <a:cs typeface="Times New Roman"/>
              </a:rPr>
              <a:t> </a:t>
            </a:r>
            <a:r>
              <a:rPr dirty="0" cap="small" sz="1100" spc="-45">
                <a:latin typeface="Times New Roman"/>
                <a:cs typeface="Times New Roman"/>
              </a:rPr>
              <a:t>Aye</a:t>
            </a:r>
            <a:r>
              <a:rPr dirty="0" cap="small" sz="1100" spc="500">
                <a:latin typeface="Times New Roman"/>
                <a:cs typeface="Times New Roman"/>
              </a:rPr>
              <a:t> </a:t>
            </a:r>
            <a:r>
              <a:rPr dirty="0" cap="small" sz="1100" spc="-45">
                <a:latin typeface="Times New Roman"/>
                <a:cs typeface="Times New Roman"/>
              </a:rPr>
              <a:t>Aye</a:t>
            </a:r>
            <a:r>
              <a:rPr dirty="0" cap="small" sz="1100" spc="500">
                <a:latin typeface="Times New Roman"/>
                <a:cs typeface="Times New Roman"/>
              </a:rPr>
              <a:t> </a:t>
            </a:r>
            <a:r>
              <a:rPr dirty="0" cap="small" sz="1100" spc="-45">
                <a:latin typeface="Times New Roman"/>
                <a:cs typeface="Times New Roman"/>
              </a:rPr>
              <a:t>Aye</a:t>
            </a:r>
            <a:r>
              <a:rPr dirty="0" cap="small" sz="1100" spc="500">
                <a:latin typeface="Times New Roman"/>
                <a:cs typeface="Times New Roman"/>
              </a:rPr>
              <a:t> </a:t>
            </a:r>
            <a:r>
              <a:rPr dirty="0" cap="small" sz="1100" spc="-45">
                <a:latin typeface="Times New Roman"/>
                <a:cs typeface="Times New Roman"/>
              </a:rPr>
              <a:t>Aye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1694" y="6702805"/>
            <a:ext cx="5947410" cy="8362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cap="small" sz="1100" spc="-10">
                <a:latin typeface="Times New Roman"/>
                <a:cs typeface="Times New Roman"/>
              </a:rPr>
              <a:t>Certified: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ts val="1270"/>
              </a:lnSpc>
              <a:spcBef>
                <a:spcPts val="5"/>
              </a:spcBef>
              <a:tabLst>
                <a:tab pos="3016250" algn="l"/>
                <a:tab pos="5934075" algn="l"/>
              </a:tabLst>
            </a:pPr>
            <a:r>
              <a:rPr dirty="0" u="sng" cap="small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cap="small" sz="1100">
                <a:latin typeface="Times New Roman"/>
                <a:cs typeface="Times New Roman"/>
              </a:rPr>
              <a:t>Dated:</a:t>
            </a:r>
            <a:r>
              <a:rPr dirty="0" u="none" cap="small" sz="1100" spc="-60">
                <a:latin typeface="Times New Roman"/>
                <a:cs typeface="Times New Roman"/>
              </a:rPr>
              <a:t> </a:t>
            </a:r>
            <a:r>
              <a:rPr dirty="0" u="sng" cap="small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cap="small" sz="1100">
                <a:latin typeface="Times New Roman"/>
                <a:cs typeface="Times New Roman"/>
              </a:rPr>
              <a:t> LaShon</a:t>
            </a:r>
            <a:r>
              <a:rPr dirty="0" u="none" cap="small" sz="1100" spc="-40">
                <a:latin typeface="Times New Roman"/>
                <a:cs typeface="Times New Roman"/>
              </a:rPr>
              <a:t> </a:t>
            </a:r>
            <a:r>
              <a:rPr dirty="0" u="none" cap="small" sz="1100" spc="-10">
                <a:latin typeface="Times New Roman"/>
                <a:cs typeface="Times New Roman"/>
              </a:rPr>
              <a:t>Ross,</a:t>
            </a:r>
            <a:r>
              <a:rPr dirty="0" u="none" cap="small" sz="1100" spc="-50">
                <a:latin typeface="Times New Roman"/>
                <a:cs typeface="Times New Roman"/>
              </a:rPr>
              <a:t> </a:t>
            </a:r>
            <a:r>
              <a:rPr dirty="0" u="none" cap="small" sz="1100">
                <a:latin typeface="Times New Roman"/>
                <a:cs typeface="Times New Roman"/>
              </a:rPr>
              <a:t>Vice</a:t>
            </a:r>
            <a:r>
              <a:rPr dirty="0" u="none" cap="small" sz="1100" spc="-20">
                <a:latin typeface="Times New Roman"/>
                <a:cs typeface="Times New Roman"/>
              </a:rPr>
              <a:t> </a:t>
            </a:r>
            <a:r>
              <a:rPr dirty="0" u="none" cap="small" sz="1100" spc="-10">
                <a:latin typeface="Times New Roman"/>
                <a:cs typeface="Times New Roman"/>
              </a:rPr>
              <a:t>Chair/Secretary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30"/>
              </a:lnSpc>
            </a:pPr>
            <a:r>
              <a:rPr dirty="0" cap="small" sz="1100" spc="-10">
                <a:latin typeface="Times New Roman"/>
                <a:cs typeface="Times New Roman"/>
              </a:rPr>
              <a:t>CPS</a:t>
            </a:r>
            <a:r>
              <a:rPr dirty="0" cap="small" sz="1100" spc="-50">
                <a:latin typeface="Times New Roman"/>
                <a:cs typeface="Times New Roman"/>
              </a:rPr>
              <a:t> </a:t>
            </a:r>
            <a:r>
              <a:rPr dirty="0" cap="small" sz="1100" spc="-20">
                <a:latin typeface="Times New Roman"/>
                <a:cs typeface="Times New Roman"/>
              </a:rPr>
              <a:t>HR</a:t>
            </a:r>
            <a:r>
              <a:rPr dirty="0" cap="small" sz="1100" spc="-50">
                <a:latin typeface="Times New Roman"/>
                <a:cs typeface="Times New Roman"/>
              </a:rPr>
              <a:t> </a:t>
            </a:r>
            <a:r>
              <a:rPr dirty="0" cap="small" sz="1100" spc="-10">
                <a:latin typeface="Times New Roman"/>
                <a:cs typeface="Times New Roman"/>
              </a:rPr>
              <a:t>Consulting</a:t>
            </a:r>
            <a:r>
              <a:rPr dirty="0" cap="small" sz="1100" spc="-5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Board</a:t>
            </a:r>
            <a:r>
              <a:rPr dirty="0" cap="small" sz="1100" spc="-5">
                <a:latin typeface="Times New Roman"/>
                <a:cs typeface="Times New Roman"/>
              </a:rPr>
              <a:t> </a:t>
            </a:r>
            <a:r>
              <a:rPr dirty="0" cap="small" sz="1100">
                <a:latin typeface="Times New Roman"/>
                <a:cs typeface="Times New Roman"/>
              </a:rPr>
              <a:t>of </a:t>
            </a:r>
            <a:r>
              <a:rPr dirty="0" cap="small" sz="1100" spc="-10">
                <a:latin typeface="Times New Roman"/>
                <a:cs typeface="Times New Roman"/>
              </a:rPr>
              <a:t>Directors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1635" y="1075182"/>
            <a:ext cx="1712975" cy="243596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6–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433" y="893318"/>
            <a:ext cx="5970270" cy="806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4300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  <a:p>
            <a:pPr marL="12700" marR="2598420">
              <a:lnSpc>
                <a:spcPct val="191800"/>
              </a:lnSpc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FROM: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 </a:t>
            </a: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r>
              <a:rPr dirty="0" sz="1100" b="1">
                <a:latin typeface="Arial"/>
                <a:cs typeface="Arial"/>
              </a:rPr>
              <a:t>	Sandy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MacDonald-</a:t>
            </a:r>
            <a:r>
              <a:rPr dirty="0" sz="1100" b="1">
                <a:latin typeface="Arial"/>
                <a:cs typeface="Arial"/>
              </a:rPr>
              <a:t>Hopp,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CFO</a:t>
            </a:r>
            <a:endParaRPr sz="1100">
              <a:latin typeface="Arial"/>
              <a:cs typeface="Arial"/>
            </a:endParaRPr>
          </a:p>
          <a:p>
            <a:pPr marL="12700" marR="2032000">
              <a:lnSpc>
                <a:spcPts val="2530"/>
              </a:lnSpc>
              <a:spcBef>
                <a:spcPts val="280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FY2024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Budget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Cash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Flow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Update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930"/>
              </a:spcBef>
              <a:tabLst>
                <a:tab pos="416559" algn="l"/>
              </a:tabLst>
            </a:pPr>
            <a:r>
              <a:rPr dirty="0" u="sng" sz="1100" spc="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2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21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 algn="just" marL="12700" marR="6985">
              <a:lnSpc>
                <a:spcPts val="1210"/>
              </a:lnSpc>
              <a:spcBef>
                <a:spcPts val="55"/>
              </a:spcBef>
            </a:pP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attached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schedules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depict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unaudited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financial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performance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for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month-</a:t>
            </a:r>
            <a:r>
              <a:rPr dirty="0" sz="1050">
                <a:latin typeface="Arial"/>
                <a:cs typeface="Arial"/>
              </a:rPr>
              <a:t>ending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April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30,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2024, </a:t>
            </a:r>
            <a:r>
              <a:rPr dirty="0" sz="1050">
                <a:latin typeface="Arial"/>
                <a:cs typeface="Arial"/>
              </a:rPr>
              <a:t>in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comparison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to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budget.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These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schedules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depict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organization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its’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component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groups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of </a:t>
            </a:r>
            <a:r>
              <a:rPr dirty="0" sz="1050">
                <a:latin typeface="Arial"/>
                <a:cs typeface="Arial"/>
              </a:rPr>
              <a:t>State,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Local,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Emerging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Markets,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Client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Services,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Operation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Management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Services.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17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Revenue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900"/>
              </a:lnSpc>
              <a:spcBef>
                <a:spcPts val="25"/>
              </a:spcBef>
            </a:pP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total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CPS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revenue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$26.1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million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for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fiscal</a:t>
            </a:r>
            <a:r>
              <a:rPr dirty="0" sz="1050" spc="-6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year-to-</a:t>
            </a:r>
            <a:r>
              <a:rPr dirty="0" sz="1050">
                <a:latin typeface="Arial"/>
                <a:cs typeface="Arial"/>
              </a:rPr>
              <a:t>date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as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April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30,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2024,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is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$103k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or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0.4% </a:t>
            </a:r>
            <a:r>
              <a:rPr dirty="0" sz="1050" spc="-10">
                <a:latin typeface="Arial"/>
                <a:cs typeface="Arial"/>
              </a:rPr>
              <a:t>better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than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budget.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This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revenue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represents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7%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decrease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from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year-to-date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April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2023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which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CPS </a:t>
            </a:r>
            <a:r>
              <a:rPr dirty="0" sz="1050">
                <a:latin typeface="Arial"/>
                <a:cs typeface="Arial"/>
              </a:rPr>
              <a:t>HR</a:t>
            </a:r>
            <a:r>
              <a:rPr dirty="0" sz="1050" spc="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had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$1.8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million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more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revenue.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year-over-</a:t>
            </a:r>
            <a:r>
              <a:rPr dirty="0" sz="1050">
                <a:latin typeface="Arial"/>
                <a:cs typeface="Arial"/>
              </a:rPr>
              <a:t>year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revenue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change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reflects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mix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growth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in </a:t>
            </a:r>
            <a:r>
              <a:rPr dirty="0" sz="1050">
                <a:latin typeface="Arial"/>
                <a:cs typeface="Arial"/>
              </a:rPr>
              <a:t>class &amp;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comp,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DEI, and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talent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marketing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increased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revenue offset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by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other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service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lines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contracting. Year-to-</a:t>
            </a:r>
            <a:r>
              <a:rPr dirty="0" sz="1050">
                <a:latin typeface="Arial"/>
                <a:cs typeface="Arial"/>
              </a:rPr>
              <a:t>date,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Training,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State,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Emerging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Markets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are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all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exceeding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revenue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budget.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Expense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25"/>
              </a:spcBef>
            </a:pPr>
            <a:r>
              <a:rPr dirty="0" sz="1050">
                <a:latin typeface="Arial"/>
                <a:cs typeface="Arial"/>
              </a:rPr>
              <a:t>Fiscal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year-to-</a:t>
            </a:r>
            <a:r>
              <a:rPr dirty="0" sz="1050">
                <a:latin typeface="Arial"/>
                <a:cs typeface="Arial"/>
              </a:rPr>
              <a:t>date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through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April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2024,</a:t>
            </a:r>
            <a:r>
              <a:rPr dirty="0" sz="1050" spc="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direct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expenses</a:t>
            </a:r>
            <a:r>
              <a:rPr dirty="0" sz="1050" spc="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are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underrunning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budget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by</a:t>
            </a:r>
            <a:r>
              <a:rPr dirty="0" sz="1050" spc="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$464k</a:t>
            </a:r>
            <a:r>
              <a:rPr dirty="0" sz="1050" spc="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the </a:t>
            </a:r>
            <a:r>
              <a:rPr dirty="0" sz="1050">
                <a:latin typeface="Arial"/>
                <a:cs typeface="Arial"/>
              </a:rPr>
              <a:t>mix</a:t>
            </a:r>
            <a:r>
              <a:rPr dirty="0" sz="1050" spc="2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generated</a:t>
            </a:r>
            <a:r>
              <a:rPr dirty="0" sz="1050" spc="2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gross</a:t>
            </a:r>
            <a:r>
              <a:rPr dirty="0" sz="1050" spc="2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profit</a:t>
            </a:r>
            <a:r>
              <a:rPr dirty="0" sz="1050" spc="229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margin</a:t>
            </a:r>
            <a:r>
              <a:rPr dirty="0" sz="1050" spc="2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2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38.9%</a:t>
            </a:r>
            <a:r>
              <a:rPr dirty="0" sz="1050" spc="229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versus</a:t>
            </a:r>
            <a:r>
              <a:rPr dirty="0" sz="1050" spc="229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budgeted</a:t>
            </a:r>
            <a:r>
              <a:rPr dirty="0" sz="1050" spc="2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36.9%</a:t>
            </a:r>
            <a:r>
              <a:rPr dirty="0" sz="1050" spc="229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as</a:t>
            </a:r>
            <a:r>
              <a:rPr dirty="0" sz="1050" spc="229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</a:t>
            </a:r>
            <a:r>
              <a:rPr dirty="0" sz="1050" spc="2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percent</a:t>
            </a:r>
            <a:r>
              <a:rPr dirty="0" sz="1050" spc="229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22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revenue. </a:t>
            </a:r>
            <a:r>
              <a:rPr dirty="0" sz="1050">
                <a:latin typeface="Arial"/>
                <a:cs typeface="Arial"/>
              </a:rPr>
              <a:t>Operating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expenses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are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$213k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or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2%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over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budget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due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to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print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shop</a:t>
            </a:r>
            <a:r>
              <a:rPr dirty="0" sz="1050" spc="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facilities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allocation.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OMS </a:t>
            </a:r>
            <a:r>
              <a:rPr dirty="0" sz="1050">
                <a:latin typeface="Arial"/>
                <a:cs typeface="Arial"/>
              </a:rPr>
              <a:t>indirect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expense,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component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total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operating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expense,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is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$214k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under</a:t>
            </a:r>
            <a:r>
              <a:rPr dirty="0" sz="1050" spc="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budget.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Average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monthly </a:t>
            </a:r>
            <a:r>
              <a:rPr dirty="0" sz="1050">
                <a:latin typeface="Arial"/>
                <a:cs typeface="Arial"/>
              </a:rPr>
              <a:t>operating</a:t>
            </a:r>
            <a:r>
              <a:rPr dirty="0" sz="1050" spc="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expense</a:t>
            </a:r>
            <a:r>
              <a:rPr dirty="0" sz="1050" spc="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is</a:t>
            </a:r>
            <a:r>
              <a:rPr dirty="0" sz="1050" spc="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running</a:t>
            </a:r>
            <a:r>
              <a:rPr dirty="0" sz="1050" spc="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$1M</a:t>
            </a:r>
            <a:r>
              <a:rPr dirty="0" sz="1050" spc="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per</a:t>
            </a:r>
            <a:r>
              <a:rPr dirty="0" sz="1050" spc="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month</a:t>
            </a:r>
            <a:r>
              <a:rPr dirty="0" sz="1050" spc="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versus</a:t>
            </a:r>
            <a:r>
              <a:rPr dirty="0" sz="1050" spc="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FY23’s</a:t>
            </a:r>
            <a:r>
              <a:rPr dirty="0" sz="1050" spc="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$815k</a:t>
            </a:r>
            <a:r>
              <a:rPr dirty="0" sz="1050" spc="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monthly</a:t>
            </a:r>
            <a:r>
              <a:rPr dirty="0" sz="1050" spc="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average.</a:t>
            </a:r>
            <a:r>
              <a:rPr dirty="0" sz="1050" spc="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We</a:t>
            </a:r>
            <a:r>
              <a:rPr dirty="0" sz="1050" spc="2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anticipate </a:t>
            </a:r>
            <a:r>
              <a:rPr dirty="0" sz="1050">
                <a:latin typeface="Arial"/>
                <a:cs typeface="Arial"/>
              </a:rPr>
              <a:t>spending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full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$12.2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million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FY24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op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ex.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Arial"/>
              <a:cs typeface="Arial"/>
            </a:endParaRPr>
          </a:p>
          <a:p>
            <a:pPr algn="just" marL="12700">
              <a:lnSpc>
                <a:spcPts val="1295"/>
              </a:lnSpc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Net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Operating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Income/Loss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Cash</a:t>
            </a:r>
            <a:r>
              <a:rPr dirty="0" u="sng" sz="11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Flow</a:t>
            </a:r>
            <a:endParaRPr sz="1100">
              <a:latin typeface="Arial"/>
              <a:cs typeface="Arial"/>
            </a:endParaRPr>
          </a:p>
          <a:p>
            <a:pPr algn="just" marL="12700" marR="6350">
              <a:lnSpc>
                <a:spcPct val="95800"/>
              </a:lnSpc>
              <a:spcBef>
                <a:spcPts val="30"/>
              </a:spcBef>
            </a:pPr>
            <a:r>
              <a:rPr dirty="0" sz="1050" spc="-10">
                <a:latin typeface="Arial"/>
                <a:cs typeface="Arial"/>
              </a:rPr>
              <a:t>Year-to-</a:t>
            </a:r>
            <a:r>
              <a:rPr dirty="0" sz="1050">
                <a:latin typeface="Arial"/>
                <a:cs typeface="Arial"/>
              </a:rPr>
              <a:t>date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CPS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has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net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operating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loss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$131k,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which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$355k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better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than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budgeted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operating </a:t>
            </a:r>
            <a:r>
              <a:rPr dirty="0" sz="1050">
                <a:latin typeface="Arial"/>
                <a:cs typeface="Arial"/>
              </a:rPr>
              <a:t>loss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thru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April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2024.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positive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net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income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figure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$541k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equates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to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2%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revenue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better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than </a:t>
            </a:r>
            <a:r>
              <a:rPr dirty="0" sz="1050" spc="-10">
                <a:latin typeface="Arial"/>
                <a:cs typeface="Arial"/>
              </a:rPr>
              <a:t>budgeted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$62k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net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loss.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cash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flow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forecast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for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next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12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months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indicates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some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ups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downs </a:t>
            </a:r>
            <a:r>
              <a:rPr dirty="0" sz="1050">
                <a:latin typeface="Arial"/>
                <a:cs typeface="Arial"/>
              </a:rPr>
              <a:t>in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cash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reserves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with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capital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expenditures, ongoing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disbursements,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timing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10">
                <a:latin typeface="Arial"/>
                <a:cs typeface="Arial"/>
              </a:rPr>
              <a:t> collections.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Monthly </a:t>
            </a:r>
            <a:r>
              <a:rPr dirty="0" sz="1050">
                <a:latin typeface="Arial"/>
                <a:cs typeface="Arial"/>
              </a:rPr>
              <a:t>variations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cashflow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reflect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changes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timing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receipt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invoice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payments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payments</a:t>
            </a:r>
            <a:r>
              <a:rPr dirty="0" sz="1050" spc="4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to </a:t>
            </a:r>
            <a:r>
              <a:rPr dirty="0" sz="1050">
                <a:latin typeface="Arial"/>
                <a:cs typeface="Arial"/>
              </a:rPr>
              <a:t>vendors.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Minimum</a:t>
            </a:r>
            <a:r>
              <a:rPr dirty="0" sz="1050" spc="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cash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reserve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balance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$4M</a:t>
            </a:r>
            <a:r>
              <a:rPr dirty="0" sz="1050" spc="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was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established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in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November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2018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as</a:t>
            </a:r>
            <a:r>
              <a:rPr dirty="0" sz="1050" spc="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2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April </a:t>
            </a:r>
            <a:r>
              <a:rPr dirty="0" sz="1050">
                <a:latin typeface="Arial"/>
                <a:cs typeface="Arial"/>
              </a:rPr>
              <a:t>30,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2024,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cash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balance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is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$14.4M.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Based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on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ten-month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Operating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Expense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average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$1M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the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$4M </a:t>
            </a:r>
            <a:r>
              <a:rPr dirty="0" sz="1050">
                <a:latin typeface="Arial"/>
                <a:cs typeface="Arial"/>
              </a:rPr>
              <a:t>reserve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would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cover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117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days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operations.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spc="130" b="1">
                <a:latin typeface="Arial"/>
                <a:cs typeface="Arial"/>
              </a:rPr>
              <a:t>  </a:t>
            </a:r>
            <a:r>
              <a:rPr dirty="0" u="none" sz="1000">
                <a:latin typeface="Arial"/>
                <a:cs typeface="Arial"/>
              </a:rPr>
              <a:t>None,</a:t>
            </a:r>
            <a:r>
              <a:rPr dirty="0" u="none" sz="1000" spc="-15">
                <a:latin typeface="Arial"/>
                <a:cs typeface="Arial"/>
              </a:rPr>
              <a:t> </a:t>
            </a:r>
            <a:r>
              <a:rPr dirty="0" u="none" sz="1050" spc="-10">
                <a:latin typeface="Arial"/>
                <a:cs typeface="Arial"/>
              </a:rPr>
              <a:t>information</a:t>
            </a:r>
            <a:r>
              <a:rPr dirty="0" u="none" sz="1050" spc="-35">
                <a:latin typeface="Arial"/>
                <a:cs typeface="Arial"/>
              </a:rPr>
              <a:t> </a:t>
            </a:r>
            <a:r>
              <a:rPr dirty="0" u="none" sz="1000" spc="-20">
                <a:latin typeface="Arial"/>
                <a:cs typeface="Arial"/>
              </a:rPr>
              <a:t>only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229" b="1">
                <a:latin typeface="Arial"/>
                <a:cs typeface="Arial"/>
              </a:rPr>
              <a:t> </a:t>
            </a:r>
            <a:r>
              <a:rPr dirty="0" u="none" sz="1050">
                <a:latin typeface="Arial"/>
                <a:cs typeface="Arial"/>
              </a:rPr>
              <a:t>None,</a:t>
            </a:r>
            <a:r>
              <a:rPr dirty="0" u="none" sz="1050" spc="-35">
                <a:latin typeface="Arial"/>
                <a:cs typeface="Arial"/>
              </a:rPr>
              <a:t> </a:t>
            </a:r>
            <a:r>
              <a:rPr dirty="0" u="none" sz="1050">
                <a:latin typeface="Arial"/>
                <a:cs typeface="Arial"/>
              </a:rPr>
              <a:t>information</a:t>
            </a:r>
            <a:r>
              <a:rPr dirty="0" u="none" sz="1050" spc="-35">
                <a:latin typeface="Arial"/>
                <a:cs typeface="Arial"/>
              </a:rPr>
              <a:t> </a:t>
            </a:r>
            <a:r>
              <a:rPr dirty="0" u="none" sz="1050" spc="-20">
                <a:latin typeface="Arial"/>
                <a:cs typeface="Arial"/>
              </a:rPr>
              <a:t>only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6153" y="561438"/>
            <a:ext cx="1727057" cy="2423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01700" y="830834"/>
            <a:ext cx="5628005" cy="2439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41630">
              <a:lnSpc>
                <a:spcPts val="166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The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CPS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Board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  <a:p>
            <a:pPr algn="ctr" marL="342265">
              <a:lnSpc>
                <a:spcPts val="1180"/>
              </a:lnSpc>
            </a:pPr>
            <a:r>
              <a:rPr dirty="0" sz="1000" b="1">
                <a:latin typeface="Arial"/>
                <a:cs typeface="Arial"/>
              </a:rPr>
              <a:t>Revised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June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030"/>
              </a:lnSpc>
              <a:spcBef>
                <a:spcPts val="1005"/>
              </a:spcBef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following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calendar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outlines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“routine”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agenda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items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that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are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addressed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throughout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Other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items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are </a:t>
            </a:r>
            <a:r>
              <a:rPr dirty="0" sz="900">
                <a:latin typeface="Arial"/>
                <a:cs typeface="Arial"/>
              </a:rPr>
              <a:t>added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required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business/governance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requirements</a:t>
            </a:r>
            <a:r>
              <a:rPr dirty="0" sz="600" spc="-10"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400" b="1" i="1">
                <a:latin typeface="Arial"/>
                <a:cs typeface="Arial"/>
              </a:rPr>
              <a:t>Every</a:t>
            </a:r>
            <a:r>
              <a:rPr dirty="0" sz="1400" spc="-15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Meeting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Minutes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from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previous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meeting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approval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Budget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Cash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Flow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Update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information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Performance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Dashboard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information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(variances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only)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Investment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Update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information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(as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required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law)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Approve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Class/Pay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meet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CalPERS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requirements)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Return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Funds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Update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information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Employee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Recognition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information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(recognize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individual,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highlight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accomplishment)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ts val="1055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Development/Emerging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Trends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(30-</a:t>
            </a:r>
            <a:r>
              <a:rPr dirty="0" sz="900">
                <a:latin typeface="Arial"/>
                <a:cs typeface="Arial"/>
              </a:rPr>
              <a:t>60</a:t>
            </a:r>
            <a:r>
              <a:rPr dirty="0" sz="900" spc="-10">
                <a:latin typeface="Arial"/>
                <a:cs typeface="Arial"/>
              </a:rPr>
              <a:t> minutes)</a:t>
            </a:r>
            <a:endParaRPr sz="900">
              <a:latin typeface="Arial"/>
              <a:cs typeface="Arial"/>
            </a:endParaRPr>
          </a:p>
          <a:p>
            <a:pPr lvl="1" marL="926465" indent="-227965">
              <a:lnSpc>
                <a:spcPts val="1030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900">
                <a:latin typeface="Arial"/>
                <a:cs typeface="Arial"/>
              </a:rPr>
              <a:t>Organizational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Showcase</a:t>
            </a:r>
            <a:endParaRPr sz="900">
              <a:latin typeface="Arial"/>
              <a:cs typeface="Arial"/>
            </a:endParaRPr>
          </a:p>
          <a:p>
            <a:pPr lvl="1" marL="926465" indent="-227965">
              <a:lnSpc>
                <a:spcPts val="105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900">
                <a:latin typeface="Arial"/>
                <a:cs typeface="Arial"/>
              </a:rPr>
              <a:t>Current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trends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client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success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stories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4400" y="3236468"/>
            <a:ext cx="87058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400" spc="-10" b="1" i="1">
                <a:latin typeface="Arial"/>
                <a:cs typeface="Arial"/>
              </a:rPr>
              <a:t>November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1585" y="3452114"/>
            <a:ext cx="5259705" cy="99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CPS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cash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minimum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every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two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years.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(Next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Nov.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2024)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information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Financial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Audit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discussion/approval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Salary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market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survey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results/class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implementation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discussion/approval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Meeting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dates/locations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following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year’s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Meetings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approval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Disclosure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reimbursement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special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districts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information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(no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out)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Member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Meeting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Attendance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Cost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Summary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information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(no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out)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Development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Activity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(new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2011)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1700" y="4591303"/>
            <a:ext cx="54991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 i="1">
                <a:latin typeface="Arial"/>
                <a:cs typeface="Arial"/>
              </a:rPr>
              <a:t>March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1700" y="4845050"/>
            <a:ext cx="4438650" cy="858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Offsite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Meeting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Strategic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Planning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Integration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Activities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By-</a:t>
            </a:r>
            <a:r>
              <a:rPr dirty="0" sz="900">
                <a:latin typeface="Arial"/>
                <a:cs typeface="Arial"/>
              </a:rPr>
              <a:t>Laws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&amp;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Ground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Rules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annually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(eff.</a:t>
            </a:r>
            <a:r>
              <a:rPr dirty="0" sz="900" spc="-10">
                <a:latin typeface="Arial"/>
                <a:cs typeface="Arial"/>
              </a:rPr>
              <a:t> 3/2012)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Orientation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(Eff.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2016)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Return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Funds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availability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amount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next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(Friday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agenda)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Senior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Leader/Board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Dialogue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out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0">
                <a:latin typeface="Arial"/>
                <a:cs typeface="Arial"/>
              </a:rPr>
              <a:t> CEO-</a:t>
            </a:r>
            <a:r>
              <a:rPr dirty="0" sz="900">
                <a:latin typeface="Arial"/>
                <a:cs typeface="Arial"/>
              </a:rPr>
              <a:t>level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interviews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business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trends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(eff.</a:t>
            </a:r>
            <a:r>
              <a:rPr dirty="0" sz="900" spc="-10">
                <a:latin typeface="Arial"/>
                <a:cs typeface="Arial"/>
              </a:rPr>
              <a:t> 3/2014)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700" y="5845555"/>
            <a:ext cx="44005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 i="1">
                <a:latin typeface="Arial"/>
                <a:cs typeface="Arial"/>
              </a:rPr>
              <a:t>June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1585" y="6099302"/>
            <a:ext cx="5805170" cy="16852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Next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Fiscal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Budget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Strategic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approval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Election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Officers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(every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years)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upcoming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2024,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2026,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etc.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needed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approval</a:t>
            </a:r>
            <a:endParaRPr sz="900">
              <a:latin typeface="Arial"/>
              <a:cs typeface="Arial"/>
            </a:endParaRPr>
          </a:p>
          <a:p>
            <a:pPr marL="241300" marR="54610" indent="-228600">
              <a:lnSpc>
                <a:spcPts val="1030"/>
              </a:lnSpc>
              <a:spcBef>
                <a:spcPts val="95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appointment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Development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Committee,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Executive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Committee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Financial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Audit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Committee </a:t>
            </a:r>
            <a:r>
              <a:rPr dirty="0" sz="900">
                <a:latin typeface="Arial"/>
                <a:cs typeface="Arial"/>
              </a:rPr>
              <a:t>members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approval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ts val="1075"/>
              </a:lnSpc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Investment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Policy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Next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approval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Delegation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Authority/Authority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Contract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(approval)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if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needed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FY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Strategic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Accomplishments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discussion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(variances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only)</a:t>
            </a:r>
            <a:endParaRPr sz="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Annual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Diversity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information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(year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</a:t>
            </a:r>
            <a:r>
              <a:rPr dirty="0" sz="900" spc="-10">
                <a:latin typeface="Arial"/>
                <a:cs typeface="Arial"/>
              </a:rPr>
              <a:t> performance)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Client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Satisfaction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Survey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Data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(for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information)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Emergency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Succession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Review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update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approval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every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two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starting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2018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Executive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Performance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Accomplishments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discussion/closed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session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Executive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Performance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Plan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Next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FY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discussion/acceptance/closed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session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700" y="7926578"/>
            <a:ext cx="94551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 i="1">
                <a:latin typeface="Arial"/>
                <a:cs typeface="Arial"/>
              </a:rPr>
              <a:t>As</a:t>
            </a:r>
            <a:r>
              <a:rPr dirty="0" sz="1400" spc="-20" b="1" i="1">
                <a:latin typeface="Arial"/>
                <a:cs typeface="Arial"/>
              </a:rPr>
              <a:t> </a:t>
            </a:r>
            <a:r>
              <a:rPr dirty="0" sz="1400" spc="-10" b="1" i="1">
                <a:latin typeface="Arial"/>
                <a:cs typeface="Arial"/>
              </a:rPr>
              <a:t>Needed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1700" y="8180323"/>
            <a:ext cx="5602605" cy="57213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241300" marR="5080" indent="-228600">
              <a:lnSpc>
                <a:spcPts val="1030"/>
              </a:lnSpc>
              <a:spcBef>
                <a:spcPts val="175"/>
              </a:spcBef>
              <a:buFont typeface="Symbol"/>
              <a:buChar char=""/>
              <a:tabLst>
                <a:tab pos="241300" algn="l"/>
              </a:tabLst>
            </a:pPr>
            <a:r>
              <a:rPr dirty="0" sz="900">
                <a:latin typeface="Arial"/>
                <a:cs typeface="Arial"/>
              </a:rPr>
              <a:t>Information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policy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changes,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internal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operations,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investments,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special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projects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Board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subcommittee reports.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ts val="1075"/>
              </a:lnSpc>
              <a:buFont typeface="Symbol"/>
              <a:buChar char=""/>
              <a:tabLst>
                <a:tab pos="240665" algn="l"/>
              </a:tabLst>
            </a:pPr>
            <a:r>
              <a:rPr dirty="0" sz="900">
                <a:latin typeface="Arial"/>
                <a:cs typeface="Arial"/>
              </a:rPr>
              <a:t>CEO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Report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–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 discussion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as-</a:t>
            </a:r>
            <a:r>
              <a:rPr dirty="0" sz="900">
                <a:latin typeface="Arial"/>
                <a:cs typeface="Arial"/>
              </a:rPr>
              <a:t>needed</a:t>
            </a:r>
            <a:r>
              <a:rPr dirty="0" sz="900" spc="-10">
                <a:latin typeface="Arial"/>
                <a:cs typeface="Arial"/>
              </a:rPr>
              <a:t> basis.</a:t>
            </a:r>
            <a:endParaRPr sz="9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"/>
              </a:spcBef>
              <a:buFont typeface="Symbol"/>
              <a:buChar char=""/>
              <a:tabLst>
                <a:tab pos="240665" algn="l"/>
              </a:tabLst>
            </a:pPr>
            <a:r>
              <a:rPr dirty="0" sz="900" spc="-10">
                <a:latin typeface="Arial"/>
                <a:cs typeface="Arial"/>
              </a:rPr>
              <a:t>Insurance/Benefits-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information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 the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beginning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 each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calendar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year; sent out as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separate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report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898" y="1089647"/>
            <a:ext cx="5835284" cy="475413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956" y="1046463"/>
            <a:ext cx="5754182" cy="476371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250" y="1467827"/>
            <a:ext cx="5735178" cy="484025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664" y="1478398"/>
            <a:ext cx="5787605" cy="4883617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392" y="1237990"/>
            <a:ext cx="5727900" cy="5157963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615" y="1240383"/>
            <a:ext cx="5804192" cy="5180807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899" y="1371600"/>
            <a:ext cx="5816590" cy="7633334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2725" y="1371600"/>
            <a:ext cx="2263139" cy="5446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1982098"/>
            <a:ext cx="6069618" cy="4552685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6845045"/>
            <a:ext cx="5943600" cy="241935"/>
            <a:chOff x="914400" y="6845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6851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6845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55" y="1048754"/>
            <a:ext cx="8361698" cy="25952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417" y="3725401"/>
            <a:ext cx="7829548" cy="264144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244338" y="6911849"/>
            <a:ext cx="159321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7–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55" y="1451819"/>
            <a:ext cx="5905131" cy="3725666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0863" y="1316990"/>
            <a:ext cx="4475480" cy="4434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07490">
              <a:lnSpc>
                <a:spcPct val="100000"/>
              </a:lnSpc>
              <a:spcBef>
                <a:spcPts val="100"/>
              </a:spcBef>
            </a:pP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CPS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HR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Committee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Appointments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1200">
              <a:latin typeface="Arial"/>
              <a:cs typeface="Arial"/>
            </a:endParaRPr>
          </a:p>
          <a:p>
            <a:pPr marL="13335" marR="1014094">
              <a:lnSpc>
                <a:spcPct val="136300"/>
              </a:lnSpc>
            </a:pP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Executive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Subcommittee</a:t>
            </a:r>
            <a:r>
              <a:rPr dirty="0" sz="1100" spc="-45" b="1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(standing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committee) </a:t>
            </a:r>
            <a:r>
              <a:rPr dirty="0" sz="1100">
                <a:latin typeface="Arial"/>
                <a:cs typeface="Arial"/>
              </a:rPr>
              <a:t>July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2022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100">
              <a:latin typeface="Arial"/>
              <a:cs typeface="Arial"/>
            </a:endParaRPr>
          </a:p>
          <a:p>
            <a:pPr marL="469900" indent="-227965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Fernando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Yañez,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Chair,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Hayward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USD</a:t>
            </a:r>
            <a:endParaRPr sz="1100">
              <a:latin typeface="Arial"/>
              <a:cs typeface="Arial"/>
            </a:endParaRPr>
          </a:p>
          <a:p>
            <a:pPr marL="469900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Chair/Secretary,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Joseph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Hsieh,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Member-</a:t>
            </a:r>
            <a:r>
              <a:rPr dirty="0" sz="1100">
                <a:latin typeface="Arial"/>
                <a:cs typeface="Arial"/>
              </a:rPr>
              <a:t>At-Large,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Sacramento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marL="12700" marR="790575">
              <a:lnSpc>
                <a:spcPct val="136300"/>
              </a:lnSpc>
              <a:spcBef>
                <a:spcPts val="5"/>
              </a:spcBef>
            </a:pP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5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Development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Subcommittee</a:t>
            </a:r>
            <a:r>
              <a:rPr dirty="0" sz="1100" spc="-50" b="1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(standing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committee) </a:t>
            </a:r>
            <a:r>
              <a:rPr dirty="0" sz="1100">
                <a:latin typeface="Arial"/>
                <a:cs typeface="Arial"/>
              </a:rPr>
              <a:t>July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2022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20">
                <a:latin typeface="Arial"/>
                <a:cs typeface="Arial"/>
              </a:rPr>
              <a:t> 2024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Zamora,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Vegas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Linda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5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marL="12700" marR="768985">
              <a:lnSpc>
                <a:spcPct val="136300"/>
              </a:lnSpc>
            </a:pP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Financial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Audit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Subcommittee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(ad-</a:t>
            </a:r>
            <a:r>
              <a:rPr dirty="0" sz="1100">
                <a:latin typeface="Arial"/>
                <a:cs typeface="Arial"/>
              </a:rPr>
              <a:t>hoc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committee) </a:t>
            </a:r>
            <a:r>
              <a:rPr dirty="0" sz="1100">
                <a:latin typeface="Arial"/>
                <a:cs typeface="Arial"/>
              </a:rPr>
              <a:t>2023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Zamora,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Vegas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 spc="-10">
                <a:latin typeface="Arial"/>
                <a:cs typeface="Arial"/>
              </a:rPr>
              <a:t>Vacant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6620509"/>
            <a:ext cx="838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Arial"/>
                <a:cs typeface="Arial"/>
              </a:rPr>
              <a:t>Updated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2/2024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3538" y="680073"/>
            <a:ext cx="2073858" cy="2959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55" y="933286"/>
            <a:ext cx="5854672" cy="5137005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7–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895975" cy="5319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4300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FROM: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  <a:p>
            <a:pPr marL="12700" marR="1995805">
              <a:lnSpc>
                <a:spcPct val="191600"/>
              </a:lnSpc>
              <a:spcBef>
                <a:spcPts val="5"/>
              </a:spcBef>
              <a:tabLst>
                <a:tab pos="1383665" algn="l"/>
              </a:tabLst>
            </a:pP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3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Henderson,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Executive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 SUBJECT: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Performance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Dashboard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1210"/>
              </a:spcBef>
              <a:tabLst>
                <a:tab pos="469265" algn="l"/>
              </a:tabLst>
            </a:pPr>
            <a:r>
              <a:rPr dirty="0" u="sng" sz="1100" spc="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X_</a:t>
            </a:r>
            <a:r>
              <a:rPr dirty="0" u="none" sz="1100">
                <a:latin typeface="Arial"/>
                <a:cs typeface="Arial"/>
              </a:rPr>
              <a:t>	Information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purpose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Dashboard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high-</a:t>
            </a:r>
            <a:r>
              <a:rPr dirty="0" sz="1100">
                <a:latin typeface="Arial"/>
                <a:cs typeface="Arial"/>
              </a:rPr>
              <a:t>level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overview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glance.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Team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monitor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indicators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order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tracked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goals.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16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 marL="12700" marR="161290">
              <a:lnSpc>
                <a:spcPts val="1270"/>
              </a:lnSpc>
              <a:spcBef>
                <a:spcPts val="6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indicators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Dashboard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reflect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elements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are </a:t>
            </a:r>
            <a:r>
              <a:rPr dirty="0" sz="1100">
                <a:latin typeface="Arial"/>
                <a:cs typeface="Arial"/>
              </a:rPr>
              <a:t>monitored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level.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1672589" algn="l"/>
              </a:tabLst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b="1"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1370965" algn="l"/>
              </a:tabLst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b="1">
                <a:latin typeface="Arial"/>
                <a:cs typeface="Arial"/>
              </a:rPr>
              <a:t>	</a:t>
            </a:r>
            <a:r>
              <a:rPr dirty="0" u="none" sz="1100" spc="-20">
                <a:latin typeface="Arial"/>
                <a:cs typeface="Arial"/>
              </a:rPr>
              <a:t>None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000">
                <a:latin typeface="Arial"/>
                <a:cs typeface="Arial"/>
              </a:rPr>
              <a:t>*Note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-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 is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dynamic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file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reflects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current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17,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8–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80564" y="1446530"/>
            <a:ext cx="281114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CPS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HR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Performance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Dashboard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266" y="1080401"/>
            <a:ext cx="2275109" cy="3340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46" y="1956993"/>
            <a:ext cx="5850822" cy="18079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154" y="4150699"/>
            <a:ext cx="5857304" cy="21690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5892" y="6631511"/>
            <a:ext cx="5888815" cy="2030746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8–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145" y="1377298"/>
            <a:ext cx="5888362" cy="21159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3909528"/>
            <a:ext cx="5888466" cy="2030780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004641" y="6269392"/>
            <a:ext cx="3967479" cy="2297430"/>
            <a:chOff x="2004641" y="6269392"/>
            <a:chExt cx="3967479" cy="22974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3615" y="6269392"/>
              <a:ext cx="2158888" cy="12475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4641" y="7549133"/>
              <a:ext cx="3966910" cy="101755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8–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70629" y="2117875"/>
            <a:ext cx="28301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intentionally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10" b="1">
                <a:latin typeface="Arial"/>
                <a:cs typeface="Arial"/>
              </a:rPr>
              <a:t> blank.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8–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961135"/>
            <a:ext cx="4521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9–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73430" y="961135"/>
            <a:ext cx="8566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839" y="1282698"/>
            <a:ext cx="266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3569" y="1282698"/>
            <a:ext cx="25863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978" y="1603563"/>
            <a:ext cx="4826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3569" y="1603563"/>
            <a:ext cx="14541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978" y="1925126"/>
            <a:ext cx="108077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3569" y="1925126"/>
            <a:ext cx="20046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Sandy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MacDonald-</a:t>
            </a:r>
            <a:r>
              <a:rPr dirty="0" sz="1100" b="1">
                <a:latin typeface="Arial"/>
                <a:cs typeface="Arial"/>
              </a:rPr>
              <a:t>Hopp,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CFO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1700" y="2246689"/>
            <a:ext cx="5911215" cy="404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Investment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215"/>
              </a:spcBef>
              <a:tabLst>
                <a:tab pos="469265" algn="l"/>
              </a:tabLst>
            </a:pPr>
            <a:r>
              <a:rPr dirty="0" u="sng" sz="1100" spc="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X_</a:t>
            </a:r>
            <a:r>
              <a:rPr dirty="0" u="none" sz="1100">
                <a:latin typeface="Arial"/>
                <a:cs typeface="Arial"/>
              </a:rPr>
              <a:t>	Information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 marR="215265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schedule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reporting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Policy.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maximize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 </a:t>
            </a:r>
            <a:r>
              <a:rPr dirty="0" sz="1100">
                <a:latin typeface="Arial"/>
                <a:cs typeface="Arial"/>
              </a:rPr>
              <a:t>earnings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longer-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maintaining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balance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short-</a:t>
            </a:r>
            <a:r>
              <a:rPr dirty="0" sz="1100" spc="-20">
                <a:latin typeface="Arial"/>
                <a:cs typeface="Arial"/>
              </a:rPr>
              <a:t>term </a:t>
            </a:r>
            <a:r>
              <a:rPr dirty="0" sz="1100">
                <a:latin typeface="Arial"/>
                <a:cs typeface="Arial"/>
              </a:rPr>
              <a:t>investments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obligations.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conform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 </a:t>
            </a:r>
            <a:r>
              <a:rPr dirty="0" sz="1100">
                <a:latin typeface="Arial"/>
                <a:cs typeface="Arial"/>
              </a:rPr>
              <a:t>policy.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reserves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sufficient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day’s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obligations.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oversight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updated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informational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purposes.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portfolio </a:t>
            </a:r>
            <a:r>
              <a:rPr dirty="0" sz="1100">
                <a:latin typeface="Arial"/>
                <a:cs typeface="Arial"/>
              </a:rPr>
              <a:t>summary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below,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annualized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portfolio.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April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2024: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$7,418,963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(includes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accrued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interest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$62.7k)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951230" y="6449061"/>
          <a:ext cx="5455285" cy="316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8920"/>
                <a:gridCol w="3860164"/>
              </a:tblGrid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Maturity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2.7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years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S&amp;P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Rating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A+;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32%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investment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dollars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CDs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FDIC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insured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951230" y="6930645"/>
          <a:ext cx="5178425" cy="476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/>
                <a:gridCol w="1097914"/>
                <a:gridCol w="961389"/>
                <a:gridCol w="1234439"/>
              </a:tblGrid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Performance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3655">
                        <a:lnSpc>
                          <a:spcPts val="1145"/>
                        </a:lnSpc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dirty="0" u="sng" sz="11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month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0">
                        <a:lnSpc>
                          <a:spcPts val="1145"/>
                        </a:lnSpc>
                      </a:pPr>
                      <a:r>
                        <a:rPr dirty="0" u="sng" sz="11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YTD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15900">
                        <a:lnSpc>
                          <a:spcPts val="1145"/>
                        </a:lnSpc>
                      </a:pPr>
                      <a:r>
                        <a:rPr dirty="0" u="sng" sz="11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Since</a:t>
                      </a:r>
                      <a:r>
                        <a:rPr dirty="0" u="sng" sz="1100" spc="-4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Inception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Return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0.31%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215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4.33%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15900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0.51%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Annualized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Return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3.39%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215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7.85%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15900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0.66%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7" name="object 17" descr=""/>
          <p:cNvSpPr txBox="1"/>
          <p:nvPr/>
        </p:nvSpPr>
        <p:spPr>
          <a:xfrm>
            <a:off x="901700" y="7707883"/>
            <a:ext cx="3372485" cy="51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spc="229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245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expense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will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incurred.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842" y="936712"/>
            <a:ext cx="5741997" cy="3540326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9–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914400" y="1323594"/>
            <a:ext cx="5896610" cy="5637530"/>
            <a:chOff x="914400" y="1323594"/>
            <a:chExt cx="5896610" cy="56375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323594"/>
              <a:ext cx="3622763" cy="5549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914144"/>
              <a:ext cx="5896465" cy="5046687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9–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95841" y="1913696"/>
            <a:ext cx="278130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intentionally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blank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9–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966460" cy="7882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3035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423035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1423035" algn="l"/>
              </a:tabLst>
            </a:pPr>
            <a:r>
              <a:rPr dirty="0" sz="1100" spc="-10" b="1">
                <a:latin typeface="Arial"/>
                <a:cs typeface="Arial"/>
              </a:rPr>
              <a:t>FROM: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  <a:p>
            <a:pPr marL="12700" marR="172720">
              <a:lnSpc>
                <a:spcPct val="191400"/>
              </a:lnSpc>
              <a:spcBef>
                <a:spcPts val="5"/>
              </a:spcBef>
              <a:tabLst>
                <a:tab pos="1423035" algn="l"/>
              </a:tabLst>
            </a:pP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CEO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Henderson,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Executive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 SUBJECT:</a:t>
            </a:r>
            <a:r>
              <a:rPr dirty="0" sz="1100" b="1">
                <a:latin typeface="Arial"/>
                <a:cs typeface="Arial"/>
              </a:rPr>
              <a:t>	FY24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Strategic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Plan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Progress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Update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FY24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Accomplishments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415925" algn="l"/>
              </a:tabLst>
            </a:pPr>
            <a:r>
              <a:rPr dirty="0" u="sng" sz="1100" spc="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 Information Item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Arial"/>
              <a:cs typeface="Arial"/>
            </a:endParaRPr>
          </a:p>
          <a:p>
            <a:pPr marL="12700" marR="1397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address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capacity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infrastructure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momentum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FY23.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built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ensure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mission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vision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adhering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principles.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958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closing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quarter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made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sustained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progress</a:t>
            </a:r>
            <a:r>
              <a:rPr dirty="0" sz="1100" spc="-25">
                <a:latin typeface="Arial"/>
                <a:cs typeface="Arial"/>
              </a:rPr>
              <a:t> on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major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exceeding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300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begun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adding </a:t>
            </a:r>
            <a:r>
              <a:rPr dirty="0" sz="1100">
                <a:latin typeface="Arial"/>
                <a:cs typeface="Arial"/>
              </a:rPr>
              <a:t>billable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resources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expanding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project/intermittent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consultant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balance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prudent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systems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significant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progress.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 spc="-10">
                <a:latin typeface="Arial"/>
                <a:cs typeface="Arial"/>
              </a:rPr>
              <a:t>10-</a:t>
            </a:r>
            <a:r>
              <a:rPr dirty="0" sz="1100">
                <a:latin typeface="Arial"/>
                <a:cs typeface="Arial"/>
              </a:rPr>
              <a:t>month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reflect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accompanied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slight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expenses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reasons.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(labor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cost,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travel,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inflation,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etc.)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source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limited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opportunities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dividends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reliance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RFPs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has </a:t>
            </a: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decline.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still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optimistic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(sales)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pipeline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understand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forward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customers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essential.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challenges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capacity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take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balancing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evaluating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enable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effectively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flow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expectations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address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efficiently </a:t>
            </a:r>
            <a:r>
              <a:rPr dirty="0" sz="1100">
                <a:latin typeface="Arial"/>
                <a:cs typeface="Arial"/>
              </a:rPr>
              <a:t>onboarding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resources.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100">
              <a:latin typeface="Arial"/>
              <a:cs typeface="Arial"/>
            </a:endParaRPr>
          </a:p>
          <a:p>
            <a:pPr marL="12700" marR="76200">
              <a:lnSpc>
                <a:spcPct val="958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identified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budgeted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levels,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exceeding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expectations.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all </a:t>
            </a:r>
            <a:r>
              <a:rPr dirty="0" sz="1100">
                <a:latin typeface="Arial"/>
                <a:cs typeface="Arial"/>
              </a:rPr>
              <a:t>levels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fluctuated,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unbudgeted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Chicago,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strong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market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bolster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growth.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sustained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momentum </a:t>
            </a:r>
            <a:r>
              <a:rPr dirty="0" sz="1100">
                <a:latin typeface="Arial"/>
                <a:cs typeface="Arial"/>
              </a:rPr>
              <a:t>throughout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anticipate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modest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Arial"/>
              <a:cs typeface="Arial"/>
            </a:endParaRPr>
          </a:p>
          <a:p>
            <a:pPr marL="12700" marR="200025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Accomplishments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outline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significant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behalf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internal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clearly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shows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>
                <a:latin typeface="Arial"/>
                <a:cs typeface="Arial"/>
              </a:rPr>
              <a:t>comprehensive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nature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offerings.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b="1">
                <a:latin typeface="Arial"/>
                <a:cs typeface="Arial"/>
              </a:rPr>
              <a:t> None</a:t>
            </a:r>
            <a:r>
              <a:rPr dirty="0" u="none" sz="1100">
                <a:latin typeface="Arial"/>
                <a:cs typeface="Arial"/>
              </a:rPr>
              <a:t>,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only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125" y="965072"/>
            <a:ext cx="5943600" cy="1435735"/>
          </a:xfrm>
          <a:prstGeom prst="rect">
            <a:avLst/>
          </a:prstGeom>
          <a:solidFill>
            <a:srgbClr val="737745"/>
          </a:solidFill>
          <a:ln w="9144">
            <a:solidFill>
              <a:srgbClr val="808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05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CPS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8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Directors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8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Friday,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7,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9:30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a.m.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PDT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(Closed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Session)</a:t>
            </a:r>
            <a:endParaRPr sz="1200">
              <a:latin typeface="Arial"/>
              <a:cs typeface="Arial"/>
            </a:endParaRPr>
          </a:p>
          <a:p>
            <a:pPr algn="ctr" marL="1607185">
              <a:lnSpc>
                <a:spcPts val="141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10:45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a.m.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PDT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(Open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Session)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175"/>
              </a:lnSpc>
              <a:spcBef>
                <a:spcPts val="60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CPS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50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2450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Paso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Road,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Suite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220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Sacramento,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95834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2460726"/>
            <a:ext cx="5225415" cy="3655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66570">
              <a:lnSpc>
                <a:spcPct val="100000"/>
              </a:lnSpc>
              <a:spcBef>
                <a:spcPts val="105"/>
              </a:spcBef>
            </a:pPr>
            <a:r>
              <a:rPr dirty="0" u="sng" sz="1050" spc="-3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050" spc="-4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4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may</a:t>
            </a:r>
            <a:r>
              <a:rPr dirty="0" u="sng" sz="1050" spc="-3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be</a:t>
            </a:r>
            <a:r>
              <a:rPr dirty="0" u="sng" sz="1050" spc="-4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3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taken</a:t>
            </a:r>
            <a:r>
              <a:rPr dirty="0" u="sng" sz="1050" spc="-4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050" spc="-4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3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any</a:t>
            </a:r>
            <a:r>
              <a:rPr dirty="0" u="sng" sz="1050" spc="-4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2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item</a:t>
            </a:r>
            <a:r>
              <a:rPr dirty="0" u="sng" sz="1050" spc="-35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050" spc="-4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2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1050" spc="-4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-10" b="1" i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Agenda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2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200" spc="-1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Directors</a:t>
            </a:r>
            <a:r>
              <a:rPr dirty="0" u="sng" sz="12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2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Closed</a:t>
            </a:r>
            <a:r>
              <a:rPr dirty="0" u="sng" sz="12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Session</a:t>
            </a:r>
            <a:r>
              <a:rPr dirty="0" u="sng" sz="12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2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9:30</a:t>
            </a:r>
            <a:r>
              <a:rPr dirty="0" u="sng" sz="1200" spc="-1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AM</a:t>
            </a:r>
            <a:r>
              <a:rPr dirty="0" u="sng" sz="12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PDT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200">
              <a:latin typeface="Arial"/>
              <a:cs typeface="Arial"/>
            </a:endParaRPr>
          </a:p>
          <a:p>
            <a:pPr marL="241300">
              <a:lnSpc>
                <a:spcPts val="1290"/>
              </a:lnSpc>
            </a:pPr>
            <a:r>
              <a:rPr dirty="0" sz="1100">
                <a:latin typeface="Arial"/>
                <a:cs typeface="Arial"/>
              </a:rPr>
              <a:t>1.</a:t>
            </a:r>
            <a:r>
              <a:rPr dirty="0" sz="1100" spc="114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10">
                <a:latin typeface="Arial"/>
                <a:cs typeface="Arial"/>
              </a:rPr>
              <a:t> PERFORMANCE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 marL="469265">
              <a:lnSpc>
                <a:spcPts val="1290"/>
              </a:lnSpc>
            </a:pPr>
            <a:r>
              <a:rPr dirty="0" sz="1100">
                <a:latin typeface="Arial"/>
                <a:cs typeface="Arial"/>
              </a:rPr>
              <a:t>Title: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Officer</a:t>
            </a:r>
            <a:endParaRPr sz="1100">
              <a:latin typeface="Arial"/>
              <a:cs typeface="Arial"/>
            </a:endParaRPr>
          </a:p>
          <a:p>
            <a:pPr marL="469265">
              <a:lnSpc>
                <a:spcPts val="1295"/>
              </a:lnSpc>
              <a:spcBef>
                <a:spcPts val="1215"/>
              </a:spcBef>
            </a:pPr>
            <a:r>
              <a:rPr dirty="0" sz="1100" spc="-10">
                <a:latin typeface="Arial"/>
                <a:cs typeface="Arial"/>
              </a:rPr>
              <a:t>CONFERENCE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LABOR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NEGOTIATOR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(Government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Code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§54957.6)</a:t>
            </a:r>
            <a:endParaRPr sz="1100">
              <a:latin typeface="Arial"/>
              <a:cs typeface="Arial"/>
            </a:endParaRPr>
          </a:p>
          <a:p>
            <a:pPr marL="469265" marR="1680210">
              <a:lnSpc>
                <a:spcPts val="127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Agency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designated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representative: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Chair </a:t>
            </a:r>
            <a:r>
              <a:rPr dirty="0" sz="1100">
                <a:latin typeface="Arial"/>
                <a:cs typeface="Arial"/>
              </a:rPr>
              <a:t>Unrepresented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employee: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Officer</a:t>
            </a:r>
            <a:endParaRPr sz="1100">
              <a:latin typeface="Arial"/>
              <a:cs typeface="Arial"/>
            </a:endParaRPr>
          </a:p>
          <a:p>
            <a:pPr marL="12700" marR="189865">
              <a:lnSpc>
                <a:spcPct val="191700"/>
              </a:lnSpc>
              <a:spcBef>
                <a:spcPts val="1225"/>
              </a:spcBef>
            </a:pP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2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2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Directors</a:t>
            </a:r>
            <a:r>
              <a:rPr dirty="0" u="sng" sz="12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2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Meeting</a:t>
            </a:r>
            <a:r>
              <a:rPr dirty="0" u="sng" sz="12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200" spc="-2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Open</a:t>
            </a:r>
            <a:r>
              <a:rPr dirty="0" u="sng" sz="12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Session</a:t>
            </a:r>
            <a:r>
              <a:rPr dirty="0" u="sng" sz="12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200" spc="-1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10:45</a:t>
            </a:r>
            <a:r>
              <a:rPr dirty="0" u="sng" sz="1200" spc="-3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AM</a:t>
            </a:r>
            <a:r>
              <a:rPr dirty="0" u="sng" sz="1200" spc="-1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PDT</a:t>
            </a:r>
            <a:r>
              <a:rPr dirty="0" u="none" sz="12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200" spc="-10" b="1">
                <a:latin typeface="Arial"/>
                <a:cs typeface="Arial"/>
              </a:rPr>
              <a:t>Introduction</a:t>
            </a:r>
            <a:r>
              <a:rPr dirty="0" u="none" sz="1200" spc="-20" b="1">
                <a:latin typeface="Arial"/>
                <a:cs typeface="Arial"/>
              </a:rPr>
              <a:t> </a:t>
            </a:r>
            <a:r>
              <a:rPr dirty="0" u="none" sz="1200" b="1">
                <a:latin typeface="Arial"/>
                <a:cs typeface="Arial"/>
              </a:rPr>
              <a:t>of</a:t>
            </a:r>
            <a:r>
              <a:rPr dirty="0" u="none" sz="1200" spc="-20" b="1">
                <a:latin typeface="Arial"/>
                <a:cs typeface="Arial"/>
              </a:rPr>
              <a:t> </a:t>
            </a:r>
            <a:r>
              <a:rPr dirty="0" u="none" sz="1200" b="1">
                <a:latin typeface="Arial"/>
                <a:cs typeface="Arial"/>
              </a:rPr>
              <a:t>Board</a:t>
            </a:r>
            <a:r>
              <a:rPr dirty="0" u="none" sz="1200" spc="-20" b="1">
                <a:latin typeface="Arial"/>
                <a:cs typeface="Arial"/>
              </a:rPr>
              <a:t> </a:t>
            </a:r>
            <a:r>
              <a:rPr dirty="0" u="none" sz="1200" b="1">
                <a:latin typeface="Arial"/>
                <a:cs typeface="Arial"/>
              </a:rPr>
              <a:t>Members</a:t>
            </a:r>
            <a:r>
              <a:rPr dirty="0" u="none" sz="1200" spc="-15" b="1">
                <a:latin typeface="Arial"/>
                <a:cs typeface="Arial"/>
              </a:rPr>
              <a:t> </a:t>
            </a:r>
            <a:r>
              <a:rPr dirty="0" u="none" sz="1200" b="1">
                <a:latin typeface="Arial"/>
                <a:cs typeface="Arial"/>
              </a:rPr>
              <a:t>and</a:t>
            </a:r>
            <a:r>
              <a:rPr dirty="0" u="none" sz="1200" spc="-20" b="1">
                <a:latin typeface="Arial"/>
                <a:cs typeface="Arial"/>
              </a:rPr>
              <a:t> </a:t>
            </a:r>
            <a:r>
              <a:rPr dirty="0" u="none" sz="1200" b="1">
                <a:latin typeface="Arial"/>
                <a:cs typeface="Arial"/>
              </a:rPr>
              <a:t>Senior</a:t>
            </a:r>
            <a:r>
              <a:rPr dirty="0" u="none" sz="1200" spc="-20" b="1">
                <a:latin typeface="Arial"/>
                <a:cs typeface="Arial"/>
              </a:rPr>
              <a:t> </a:t>
            </a:r>
            <a:r>
              <a:rPr dirty="0" u="none" sz="1200" spc="-10" b="1">
                <a:latin typeface="Arial"/>
                <a:cs typeface="Arial"/>
              </a:rPr>
              <a:t>Staff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dirty="0" sz="1200" b="1">
                <a:latin typeface="Arial"/>
                <a:cs typeface="Arial"/>
              </a:rPr>
              <a:t>Report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out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Closed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Session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200" b="1">
                <a:latin typeface="Arial"/>
                <a:cs typeface="Arial"/>
              </a:rPr>
              <a:t>Oath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Office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Wade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Childress,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County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Pinellas,</a:t>
            </a:r>
            <a:r>
              <a:rPr dirty="0" sz="1200" spc="-25" b="1">
                <a:latin typeface="Arial"/>
                <a:cs typeface="Arial"/>
              </a:rPr>
              <a:t> FL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dirty="0" sz="1100" spc="-25" b="1">
                <a:latin typeface="Arial"/>
                <a:cs typeface="Arial"/>
              </a:rPr>
              <a:t>I.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Items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7225" y="6244081"/>
            <a:ext cx="4058920" cy="1477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8760" indent="-226060">
              <a:lnSpc>
                <a:spcPts val="1295"/>
              </a:lnSpc>
              <a:spcBef>
                <a:spcPts val="95"/>
              </a:spcBef>
              <a:buAutoNum type="arabicPeriod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Approval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Minutes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  <a:p>
            <a:pPr marL="238760" marR="579755" indent="-226060">
              <a:lnSpc>
                <a:spcPts val="1260"/>
              </a:lnSpc>
              <a:spcBef>
                <a:spcPts val="65"/>
              </a:spcBef>
              <a:buAutoNum type="arabicPeriod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Election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appointment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 </a:t>
            </a:r>
            <a:r>
              <a:rPr dirty="0" sz="1100" spc="-1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05"/>
              </a:lnSpc>
              <a:buAutoNum type="arabicPeriod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Approval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</a:t>
            </a:r>
            <a:r>
              <a:rPr dirty="0" sz="900" i="1">
                <a:latin typeface="Arial"/>
                <a:cs typeface="Arial"/>
              </a:rPr>
              <a:t>under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separate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cover)</a:t>
            </a:r>
            <a:endParaRPr sz="9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rabicPeriod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Approval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FY25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rabicPeriod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Approval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Class/Pay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CalPERS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requirements)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rabicPeriod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Adoption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DBA</a:t>
            </a:r>
            <a:endParaRPr sz="1100">
              <a:latin typeface="Arial"/>
              <a:cs typeface="Arial"/>
            </a:endParaRPr>
          </a:p>
          <a:p>
            <a:pPr marL="238760" marR="447040" indent="-226060">
              <a:lnSpc>
                <a:spcPts val="1260"/>
              </a:lnSpc>
              <a:spcBef>
                <a:spcPts val="65"/>
              </a:spcBef>
              <a:buAutoNum type="arabicPeriod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Action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modify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compensation </a:t>
            </a:r>
            <a:r>
              <a:rPr dirty="0" sz="1100" spc="-10">
                <a:latin typeface="Arial"/>
                <a:cs typeface="Arial"/>
              </a:rPr>
              <a:t>	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benefits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30893" y="6244081"/>
            <a:ext cx="848360" cy="353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95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30760" y="6725666"/>
            <a:ext cx="848994" cy="675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95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1700" y="7850378"/>
            <a:ext cx="133731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II.</a:t>
            </a:r>
            <a:r>
              <a:rPr dirty="0" sz="1100" spc="290" b="1"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Information</a:t>
            </a: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Only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87424" y="8171941"/>
            <a:ext cx="4151629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8760" indent="-226060">
              <a:lnSpc>
                <a:spcPts val="1290"/>
              </a:lnSpc>
              <a:spcBef>
                <a:spcPts val="95"/>
              </a:spcBef>
              <a:buAutoNum type="arabicPeriod" startAt="8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Budget/Cash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Flow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238760" indent="-226060">
              <a:lnSpc>
                <a:spcPts val="1265"/>
              </a:lnSpc>
              <a:buAutoNum type="arabicPeriod" startAt="8"/>
              <a:tabLst>
                <a:tab pos="238760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Dashboard</a:t>
            </a:r>
            <a:endParaRPr sz="1100">
              <a:latin typeface="Arial"/>
              <a:cs typeface="Arial"/>
            </a:endParaRPr>
          </a:p>
          <a:p>
            <a:pPr marL="240029" indent="-227329">
              <a:lnSpc>
                <a:spcPts val="1265"/>
              </a:lnSpc>
              <a:buAutoNum type="arabicPeriod" startAt="8"/>
              <a:tabLst>
                <a:tab pos="240029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240029" indent="-227329">
              <a:lnSpc>
                <a:spcPts val="1295"/>
              </a:lnSpc>
              <a:buAutoNum type="arabicPeriod" startAt="8"/>
              <a:tabLst>
                <a:tab pos="240029" algn="l"/>
              </a:tabLst>
            </a:pP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Accomplishments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930820" y="8171941"/>
            <a:ext cx="926465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9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6845045"/>
            <a:ext cx="5943600" cy="241935"/>
            <a:chOff x="914400" y="6845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6851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6845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530" y="1049325"/>
            <a:ext cx="8271684" cy="458747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275579" y="6911849"/>
            <a:ext cx="156146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10-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6845045"/>
            <a:ext cx="5943600" cy="241935"/>
            <a:chOff x="914400" y="6845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6851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6845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75182"/>
            <a:ext cx="8377554" cy="320572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275579" y="6911849"/>
            <a:ext cx="156146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10-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6845045"/>
            <a:ext cx="5943600" cy="241935"/>
            <a:chOff x="914400" y="6845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6851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6845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932" y="1118857"/>
            <a:ext cx="8273413" cy="340603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275579" y="6911849"/>
            <a:ext cx="156146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10-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6845045"/>
            <a:ext cx="5943600" cy="241935"/>
            <a:chOff x="914400" y="6845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6851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6845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18857"/>
            <a:ext cx="8412479" cy="447166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275579" y="6911849"/>
            <a:ext cx="156146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10-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640"/>
              </a:lnSpc>
              <a:spcBef>
                <a:spcPts val="100"/>
              </a:spcBef>
            </a:pPr>
            <a:r>
              <a:rPr dirty="0" spc="-10"/>
              <a:t>FY2024</a:t>
            </a:r>
          </a:p>
          <a:p>
            <a:pPr algn="ctr" marL="12065" marR="5080" indent="-635">
              <a:lnSpc>
                <a:spcPts val="5520"/>
              </a:lnSpc>
              <a:spcBef>
                <a:spcPts val="219"/>
              </a:spcBef>
            </a:pPr>
            <a:r>
              <a:rPr dirty="0"/>
              <a:t>Business</a:t>
            </a:r>
            <a:r>
              <a:rPr dirty="0" spc="-229"/>
              <a:t> </a:t>
            </a:r>
            <a:r>
              <a:rPr dirty="0" spc="-20"/>
              <a:t>Unit </a:t>
            </a:r>
            <a:r>
              <a:rPr dirty="0" spc="-10"/>
              <a:t>Accomplishments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12800" y="915415"/>
            <a:ext cx="6151880" cy="8140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Talent</a:t>
            </a:r>
            <a:r>
              <a:rPr dirty="0" sz="1400" spc="-2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Acquisition</a:t>
            </a:r>
            <a:r>
              <a:rPr dirty="0" sz="1400" spc="-2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400" spc="-2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HR</a:t>
            </a:r>
            <a:r>
              <a:rPr dirty="0" sz="1400" spc="-2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Services</a:t>
            </a:r>
            <a:r>
              <a:rPr dirty="0" sz="1400" spc="-2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(TAHRS)</a:t>
            </a:r>
            <a:endParaRPr sz="1400">
              <a:latin typeface="Arial"/>
              <a:cs typeface="Arial"/>
            </a:endParaRPr>
          </a:p>
          <a:p>
            <a:pPr algn="just" marL="101600" marR="99060">
              <a:lnSpc>
                <a:spcPct val="95800"/>
              </a:lnSpc>
              <a:spcBef>
                <a:spcPts val="1270"/>
              </a:spcBef>
            </a:pPr>
            <a:r>
              <a:rPr dirty="0" sz="1100">
                <a:latin typeface="Arial"/>
                <a:cs typeface="Arial"/>
              </a:rPr>
              <a:t>Talent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Acquisition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(TAHRS)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remained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strong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providing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variety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selection,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policy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development,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updates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handbooks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personnel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rules,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on-demand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interim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consulting,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small classification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studies/base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salary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studies,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workplace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investigations.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01600" marR="9779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seen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make-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projects.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FY23,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selection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(flat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rate),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whereas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seen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ongoing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consultation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(time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materials)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ability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date.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However,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 amount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scope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 not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decreased.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order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keep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demand,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maintain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strong,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Project </a:t>
            </a:r>
            <a:r>
              <a:rPr dirty="0" sz="1100">
                <a:latin typeface="Arial"/>
                <a:cs typeface="Arial"/>
              </a:rPr>
              <a:t>Consultants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(approximately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12</a:t>
            </a:r>
            <a:r>
              <a:rPr dirty="0" u="none" sz="1100" spc="-20"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1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Key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Client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Projects:</a:t>
            </a:r>
            <a:endParaRPr sz="11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845"/>
              </a:spcBef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FEDERAL</a:t>
            </a:r>
            <a:r>
              <a:rPr dirty="0" u="sng" sz="1100" spc="-4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100" spc="-3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Recruitment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Selection,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Compliance,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Assessment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HR</a:t>
            </a:r>
            <a:r>
              <a:rPr dirty="0" u="sng" sz="1100" spc="-4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Function</a:t>
            </a:r>
            <a:endParaRPr sz="1100">
              <a:latin typeface="Arial"/>
              <a:cs typeface="Arial"/>
            </a:endParaRPr>
          </a:p>
          <a:p>
            <a:pPr marL="329565" indent="-227965">
              <a:lnSpc>
                <a:spcPts val="1295"/>
              </a:lnSpc>
              <a:spcBef>
                <a:spcPts val="15"/>
              </a:spcBef>
              <a:buFont typeface="Symbol"/>
              <a:buChar char=""/>
              <a:tabLst>
                <a:tab pos="329565" algn="l"/>
              </a:tabLst>
            </a:pPr>
            <a:r>
              <a:rPr dirty="0" sz="1100" b="1">
                <a:latin typeface="Arial"/>
                <a:cs typeface="Arial"/>
              </a:rPr>
              <a:t>U.S.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House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Representatives,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Office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Legislative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Council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(4</a:t>
            </a:r>
            <a:r>
              <a:rPr dirty="0" baseline="31746" sz="1050" b="1">
                <a:latin typeface="Arial"/>
                <a:cs typeface="Arial"/>
              </a:rPr>
              <a:t>th</a:t>
            </a:r>
            <a:r>
              <a:rPr dirty="0" baseline="31746" sz="1050" spc="1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Renewal)</a:t>
            </a:r>
            <a:endParaRPr sz="1100">
              <a:latin typeface="Arial"/>
              <a:cs typeface="Arial"/>
            </a:endParaRPr>
          </a:p>
          <a:p>
            <a:pPr marL="330200" marR="106680">
              <a:lnSpc>
                <a:spcPct val="95800"/>
              </a:lnSpc>
              <a:spcBef>
                <a:spcPts val="30"/>
              </a:spcBef>
            </a:pP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retained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</a:t>
            </a:r>
            <a:r>
              <a:rPr dirty="0" baseline="27777" sz="1050">
                <a:latin typeface="Arial"/>
                <a:cs typeface="Arial"/>
              </a:rPr>
              <a:t>th</a:t>
            </a:r>
            <a:r>
              <a:rPr dirty="0" baseline="27777" sz="1050" spc="142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consecutive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HOLC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continued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streamline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Attorneys</a:t>
            </a:r>
            <a:r>
              <a:rPr dirty="0" sz="1100" spc="-25">
                <a:latin typeface="Arial"/>
                <a:cs typeface="Arial"/>
              </a:rPr>
              <a:t> and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Summer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Associates.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However,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separate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scope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job </a:t>
            </a:r>
            <a:r>
              <a:rPr dirty="0" sz="1100">
                <a:latin typeface="Arial"/>
                <a:cs typeface="Arial"/>
              </a:rPr>
              <a:t>description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25">
                <a:latin typeface="Arial"/>
                <a:cs typeface="Arial"/>
              </a:rPr>
              <a:t> of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Principal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Retention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Specialist.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 </a:t>
            </a:r>
            <a:r>
              <a:rPr dirty="0" sz="1100">
                <a:latin typeface="Arial"/>
                <a:cs typeface="Arial"/>
              </a:rPr>
              <a:t>expedited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offer.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</a:t>
            </a:r>
            <a:r>
              <a:rPr dirty="0" sz="1100" spc="-25">
                <a:latin typeface="Arial"/>
                <a:cs typeface="Arial"/>
              </a:rPr>
              <a:t> is </a:t>
            </a:r>
            <a:r>
              <a:rPr dirty="0" sz="1100">
                <a:latin typeface="Arial"/>
                <a:cs typeface="Arial"/>
              </a:rPr>
              <a:t>slated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start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5/13/24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collaborate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candidate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HOLC’s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Attorneys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Summer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Associates.</a:t>
            </a:r>
            <a:endParaRPr sz="11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1210"/>
              </a:spcBef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COUNTY</a:t>
            </a:r>
            <a:r>
              <a:rPr dirty="0" u="sng" sz="1100" spc="-4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100" spc="-2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Multiple</a:t>
            </a:r>
            <a:r>
              <a:rPr dirty="0" u="sng" sz="1100" spc="-2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Recruitment</a:t>
            </a:r>
            <a:r>
              <a:rPr dirty="0" u="sng" sz="1100" spc="-2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100" spc="-2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Selection</a:t>
            </a:r>
            <a:r>
              <a:rPr dirty="0" u="sng" sz="1100" spc="-2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Efforts</a:t>
            </a:r>
            <a:endParaRPr sz="1100">
              <a:latin typeface="Arial"/>
              <a:cs typeface="Arial"/>
            </a:endParaRPr>
          </a:p>
          <a:p>
            <a:pPr marL="329565" indent="-227965">
              <a:lnSpc>
                <a:spcPts val="1295"/>
              </a:lnSpc>
              <a:spcBef>
                <a:spcPts val="20"/>
              </a:spcBef>
              <a:buFont typeface="Symbol"/>
              <a:buChar char=""/>
              <a:tabLst>
                <a:tab pos="329565" algn="l"/>
              </a:tabLst>
            </a:pPr>
            <a:r>
              <a:rPr dirty="0" sz="1100" b="1">
                <a:latin typeface="Arial"/>
                <a:cs typeface="Arial"/>
              </a:rPr>
              <a:t>County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Solano,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marL="329565" marR="162560">
              <a:lnSpc>
                <a:spcPct val="95800"/>
              </a:lnSpc>
              <a:spcBef>
                <a:spcPts val="25"/>
              </a:spcBef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entered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agreement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25">
                <a:latin typeface="Arial"/>
                <a:cs typeface="Arial"/>
              </a:rPr>
              <a:t> to </a:t>
            </a:r>
            <a:r>
              <a:rPr dirty="0" sz="1100">
                <a:latin typeface="Arial"/>
                <a:cs typeface="Arial"/>
              </a:rPr>
              <a:t>handle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(5)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consecutive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County’s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civil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rules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applicant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tracking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system.</a:t>
            </a:r>
            <a:r>
              <a:rPr dirty="0" sz="1100" spc="-25">
                <a:latin typeface="Arial"/>
                <a:cs typeface="Arial"/>
              </a:rPr>
              <a:t> Our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successfully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collaborated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hiring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managers</a:t>
            </a:r>
            <a:r>
              <a:rPr dirty="0" sz="1100" spc="-25">
                <a:latin typeface="Arial"/>
                <a:cs typeface="Arial"/>
              </a:rPr>
              <a:t> to </a:t>
            </a:r>
            <a:r>
              <a:rPr dirty="0" sz="1100">
                <a:latin typeface="Arial"/>
                <a:cs typeface="Arial"/>
              </a:rPr>
              <a:t>understand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civil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rules,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applicant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tracking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system.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pleased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entered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two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additional </a:t>
            </a:r>
            <a:r>
              <a:rPr dirty="0" sz="1100">
                <a:latin typeface="Arial"/>
                <a:cs typeface="Arial"/>
              </a:rPr>
              <a:t>contracts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15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date.</a:t>
            </a:r>
            <a:endParaRPr sz="11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1215"/>
              </a:spcBef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COUNTY</a:t>
            </a:r>
            <a:r>
              <a:rPr dirty="0" u="sng" sz="1100" spc="-3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100" spc="-2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Multiple</a:t>
            </a:r>
            <a:r>
              <a:rPr dirty="0" u="sng" sz="1100" spc="-2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Small</a:t>
            </a:r>
            <a:r>
              <a:rPr dirty="0" u="sng" sz="1100" spc="-2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Classification</a:t>
            </a:r>
            <a:r>
              <a:rPr dirty="0" u="sng" sz="1100" spc="-2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100" spc="-2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Base</a:t>
            </a:r>
            <a:r>
              <a:rPr dirty="0" u="sng" sz="1100" spc="-2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Pay</a:t>
            </a:r>
            <a:r>
              <a:rPr dirty="0" u="sng" sz="1100" spc="-2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Studies</a:t>
            </a:r>
            <a:endParaRPr sz="1100">
              <a:latin typeface="Arial"/>
              <a:cs typeface="Arial"/>
            </a:endParaRPr>
          </a:p>
          <a:p>
            <a:pPr marL="329565" indent="-227965">
              <a:lnSpc>
                <a:spcPts val="1295"/>
              </a:lnSpc>
              <a:spcBef>
                <a:spcPts val="15"/>
              </a:spcBef>
              <a:buFont typeface="Symbol"/>
              <a:buChar char=""/>
              <a:tabLst>
                <a:tab pos="329565" algn="l"/>
              </a:tabLst>
            </a:pPr>
            <a:r>
              <a:rPr dirty="0" sz="1100" b="1">
                <a:latin typeface="Arial"/>
                <a:cs typeface="Arial"/>
              </a:rPr>
              <a:t>County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Sonoma,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marL="329565" marR="123189">
              <a:lnSpc>
                <a:spcPct val="95800"/>
              </a:lnSpc>
              <a:spcBef>
                <a:spcPts val="3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various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small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and/or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pay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studies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Sonoma.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ensures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appropriately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classified/allocated, </a:t>
            </a:r>
            <a:r>
              <a:rPr dirty="0" sz="1100">
                <a:latin typeface="Arial"/>
                <a:cs typeface="Arial"/>
              </a:rPr>
              <a:t>built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upon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 structure,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philosophy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consideration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decision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outsource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scope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$1.5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million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contract </a:t>
            </a:r>
            <a:r>
              <a:rPr dirty="0" sz="1100">
                <a:latin typeface="Arial"/>
                <a:cs typeface="Arial"/>
              </a:rPr>
              <a:t>split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$500,000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years.</a:t>
            </a:r>
            <a:endParaRPr sz="110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  <a:spcBef>
                <a:spcPts val="1210"/>
              </a:spcBef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SPECIAL</a:t>
            </a:r>
            <a:r>
              <a:rPr dirty="0" u="sng" sz="1100" spc="-4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DISTRICT</a:t>
            </a:r>
            <a:r>
              <a:rPr dirty="0" u="sng" sz="1100" spc="-3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100" spc="-4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Ongoing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HR</a:t>
            </a:r>
            <a:r>
              <a:rPr dirty="0" u="sng" sz="1100" spc="-4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Consultation</a:t>
            </a:r>
            <a:endParaRPr sz="1100">
              <a:latin typeface="Arial"/>
              <a:cs typeface="Arial"/>
            </a:endParaRPr>
          </a:p>
          <a:p>
            <a:pPr marL="329565" indent="-227965">
              <a:lnSpc>
                <a:spcPts val="1295"/>
              </a:lnSpc>
              <a:spcBef>
                <a:spcPts val="20"/>
              </a:spcBef>
              <a:buFont typeface="Symbol"/>
              <a:buChar char=""/>
              <a:tabLst>
                <a:tab pos="329565" algn="l"/>
              </a:tabLst>
            </a:pPr>
            <a:r>
              <a:rPr dirty="0" sz="1100" b="1">
                <a:latin typeface="Arial"/>
                <a:cs typeface="Arial"/>
              </a:rPr>
              <a:t>Fort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Bend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Water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Control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Improvement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District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No.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2,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TX</a:t>
            </a:r>
            <a:endParaRPr sz="1100">
              <a:latin typeface="Arial"/>
              <a:cs typeface="Arial"/>
            </a:endParaRPr>
          </a:p>
          <a:p>
            <a:pPr lvl="1" marL="786765" marR="176530" indent="-228600">
              <a:lnSpc>
                <a:spcPts val="1270"/>
              </a:lnSpc>
              <a:spcBef>
                <a:spcPts val="55"/>
              </a:spcBef>
              <a:buFont typeface="Courier New"/>
              <a:buChar char="o"/>
              <a:tabLst>
                <a:tab pos="786765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Control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Texas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ongoing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human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resource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week.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7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281" y="893318"/>
            <a:ext cx="5970270" cy="81705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698500" marR="736600">
              <a:lnSpc>
                <a:spcPts val="1270"/>
              </a:lnSpc>
              <a:spcBef>
                <a:spcPts val="180"/>
              </a:spcBef>
            </a:pPr>
            <a:r>
              <a:rPr dirty="0" sz="1100">
                <a:latin typeface="Arial"/>
                <a:cs typeface="Arial"/>
              </a:rPr>
              <a:t>Since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following deliverables:</a:t>
            </a:r>
            <a:endParaRPr sz="1100">
              <a:latin typeface="Arial"/>
              <a:cs typeface="Arial"/>
            </a:endParaRPr>
          </a:p>
          <a:p>
            <a:pPr algn="just" marL="698500" indent="-228600">
              <a:lnSpc>
                <a:spcPts val="1195"/>
              </a:lnSpc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procedure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frequently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asked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questions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document</a:t>
            </a:r>
            <a:endParaRPr sz="1100">
              <a:latin typeface="Arial"/>
              <a:cs typeface="Arial"/>
            </a:endParaRPr>
          </a:p>
          <a:p>
            <a:pPr algn="just" marL="6985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FMLA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policy/process.</a:t>
            </a:r>
            <a:endParaRPr sz="1100">
              <a:latin typeface="Arial"/>
              <a:cs typeface="Arial"/>
            </a:endParaRPr>
          </a:p>
          <a:p>
            <a:pPr algn="just" marL="698500" marR="6985" indent="-228600">
              <a:lnSpc>
                <a:spcPts val="1270"/>
              </a:lnSpc>
              <a:spcBef>
                <a:spcPts val="55"/>
              </a:spcBef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Reviewed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District’s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Manual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comments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items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updated,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removed,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added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based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recommendations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compliance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federal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laws.</a:t>
            </a:r>
            <a:endParaRPr sz="1100">
              <a:latin typeface="Arial"/>
              <a:cs typeface="Arial"/>
            </a:endParaRPr>
          </a:p>
          <a:p>
            <a:pPr algn="just" marL="698500" indent="-228600">
              <a:lnSpc>
                <a:spcPts val="1195"/>
              </a:lnSpc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standard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operation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procedure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District’s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marL="698500">
              <a:lnSpc>
                <a:spcPts val="1265"/>
              </a:lnSpc>
            </a:pPr>
            <a:r>
              <a:rPr dirty="0" sz="1100" spc="-1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 marL="698500" indent="-228600">
              <a:lnSpc>
                <a:spcPts val="1265"/>
              </a:lnSpc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personnel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requisition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template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District.</a:t>
            </a:r>
            <a:endParaRPr sz="1100">
              <a:latin typeface="Arial"/>
              <a:cs typeface="Arial"/>
            </a:endParaRPr>
          </a:p>
          <a:p>
            <a:pPr marL="698500" indent="-228600">
              <a:lnSpc>
                <a:spcPts val="1265"/>
              </a:lnSpc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Revised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District’s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Application.</a:t>
            </a:r>
            <a:endParaRPr sz="1100">
              <a:latin typeface="Arial"/>
              <a:cs typeface="Arial"/>
            </a:endParaRPr>
          </a:p>
          <a:p>
            <a:pPr marL="698500" indent="-228600">
              <a:lnSpc>
                <a:spcPts val="1295"/>
              </a:lnSpc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Conditional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template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District.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10"/>
              </a:spcBef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CITY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–</a:t>
            </a:r>
            <a:r>
              <a:rPr dirty="0" u="sng" sz="1100" spc="-3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Performance</a:t>
            </a:r>
            <a:r>
              <a:rPr dirty="0" u="sng" sz="1100" spc="-3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Management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Review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&amp;</a:t>
            </a:r>
            <a:r>
              <a:rPr dirty="0" u="sng" sz="1100" spc="-3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algn="just" marL="297815" indent="-227965">
              <a:lnSpc>
                <a:spcPts val="1295"/>
              </a:lnSpc>
              <a:spcBef>
                <a:spcPts val="15"/>
              </a:spcBef>
              <a:buFont typeface="Symbol"/>
              <a:buChar char=""/>
              <a:tabLst>
                <a:tab pos="297815" algn="l"/>
              </a:tabLst>
            </a:pPr>
            <a:r>
              <a:rPr dirty="0" sz="1100" b="1">
                <a:latin typeface="Arial"/>
                <a:cs typeface="Arial"/>
              </a:rPr>
              <a:t>City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Vacaville,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algn="just" marL="298450" marR="5080">
              <a:lnSpc>
                <a:spcPct val="95900"/>
              </a:lnSpc>
              <a:spcBef>
                <a:spcPts val="30"/>
              </a:spcBef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tasked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reviewing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evaluation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City’s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 management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making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recommendations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improvement.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created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executed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citywide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managers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obtain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feedback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process.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analyzing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survey,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project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identified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themes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questions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addressed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answered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comprised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large.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compiled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12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group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data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report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130">
                <a:latin typeface="Arial"/>
                <a:cs typeface="Arial"/>
              </a:rPr>
              <a:t>  </a:t>
            </a:r>
            <a:r>
              <a:rPr dirty="0" sz="1100" spc="-10">
                <a:latin typeface="Arial"/>
                <a:cs typeface="Arial"/>
              </a:rPr>
              <a:t>provided recommendations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ideal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management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models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should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consider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based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feedback.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requested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Continuous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Feedback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model.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model,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relevant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templates,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Training</a:t>
            </a:r>
            <a:r>
              <a:rPr dirty="0" sz="1400" spc="-1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&amp;</a:t>
            </a:r>
            <a:r>
              <a:rPr dirty="0" sz="1400" spc="-2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38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unit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excellent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delivering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1,591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classes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generating $5.8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million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above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$5.3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million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goal.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 </a:t>
            </a:r>
            <a:r>
              <a:rPr dirty="0" sz="1100" spc="-20">
                <a:latin typeface="Arial"/>
                <a:cs typeface="Arial"/>
              </a:rPr>
              <a:t>team </a:t>
            </a:r>
            <a:r>
              <a:rPr dirty="0" sz="1100">
                <a:latin typeface="Arial"/>
                <a:cs typeface="Arial"/>
              </a:rPr>
              <a:t>member,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Vang,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Specialist,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enabled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client’s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implement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Learning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System,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ExpertusOne.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15"/>
              </a:spcBef>
            </a:pPr>
            <a:r>
              <a:rPr dirty="0" sz="1100">
                <a:latin typeface="Arial"/>
                <a:cs typeface="Arial"/>
              </a:rPr>
              <a:t>Notable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accomplishments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Operational</a:t>
            </a:r>
            <a:r>
              <a:rPr dirty="0" sz="1100" spc="-5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Enhancements</a:t>
            </a:r>
            <a:endParaRPr sz="1100">
              <a:latin typeface="Arial"/>
              <a:cs typeface="Arial"/>
            </a:endParaRPr>
          </a:p>
          <a:p>
            <a:pPr lvl="1" marL="469900" indent="-228600">
              <a:lnSpc>
                <a:spcPts val="1295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latin typeface="Arial"/>
                <a:cs typeface="Arial"/>
              </a:rPr>
              <a:t>Focus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learning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leveraging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new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Learning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Management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 lvl="2" marL="698500" marR="162560" indent="-228600">
              <a:lnSpc>
                <a:spcPts val="1270"/>
              </a:lnSpc>
              <a:spcBef>
                <a:spcPts val="55"/>
              </a:spcBef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Implemented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coordinators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LMS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enabling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directly </a:t>
            </a:r>
            <a:r>
              <a:rPr dirty="0" sz="1100">
                <a:latin typeface="Arial"/>
                <a:cs typeface="Arial"/>
              </a:rPr>
              <a:t>enroll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participants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notifications.</a:t>
            </a:r>
            <a:endParaRPr sz="1100">
              <a:latin typeface="Arial"/>
              <a:cs typeface="Arial"/>
            </a:endParaRPr>
          </a:p>
          <a:p>
            <a:pPr lvl="2" marL="698500" indent="-228600">
              <a:lnSpc>
                <a:spcPts val="1200"/>
              </a:lnSpc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Deployed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tracked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mandated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Workplace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Harassment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staff.</a:t>
            </a:r>
            <a:endParaRPr sz="1100">
              <a:latin typeface="Arial"/>
              <a:cs typeface="Arial"/>
            </a:endParaRPr>
          </a:p>
          <a:p>
            <a:pPr lvl="2" marL="698500" marR="372110" indent="-228600">
              <a:lnSpc>
                <a:spcPts val="1270"/>
              </a:lnSpc>
              <a:spcBef>
                <a:spcPts val="60"/>
              </a:spcBef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Leveraged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LMS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 profiles.</a:t>
            </a:r>
            <a:endParaRPr sz="1100">
              <a:latin typeface="Arial"/>
              <a:cs typeface="Arial"/>
            </a:endParaRPr>
          </a:p>
          <a:p>
            <a:pPr lvl="2" marL="697865" indent="-227965">
              <a:lnSpc>
                <a:spcPts val="1195"/>
              </a:lnSpc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Initiated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separate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ExpertusOne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LMS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enable</a:t>
            </a:r>
            <a:endParaRPr sz="1100">
              <a:latin typeface="Arial"/>
              <a:cs typeface="Arial"/>
            </a:endParaRPr>
          </a:p>
          <a:p>
            <a:pPr marL="697865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integration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systems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21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New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Expanded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Business</a:t>
            </a:r>
            <a:endParaRPr sz="1100">
              <a:latin typeface="Arial"/>
              <a:cs typeface="Arial"/>
            </a:endParaRPr>
          </a:p>
          <a:p>
            <a:pPr marL="12700" marR="6350">
              <a:lnSpc>
                <a:spcPts val="1260"/>
              </a:lnSpc>
              <a:spcBef>
                <a:spcPts val="65"/>
              </a:spcBef>
            </a:pP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saw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Center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expand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local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municipality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expand </a:t>
            </a:r>
            <a:r>
              <a:rPr dirty="0" sz="1100">
                <a:latin typeface="Arial"/>
                <a:cs typeface="Arial"/>
              </a:rPr>
              <a:t>programs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agencies.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8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329" y="902461"/>
            <a:ext cx="5969635" cy="65982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228600">
              <a:lnSpc>
                <a:spcPts val="1295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Renewal: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Department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Human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Resources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(CalHR)</a:t>
            </a:r>
            <a:r>
              <a:rPr dirty="0" sz="1100">
                <a:latin typeface="Arial"/>
                <a:cs typeface="Arial"/>
              </a:rPr>
              <a:t>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3-</a:t>
            </a:r>
            <a:r>
              <a:rPr dirty="0" sz="1100">
                <a:latin typeface="Arial"/>
                <a:cs typeface="Arial"/>
              </a:rPr>
              <a:t>years;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Value: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95"/>
              </a:lnSpc>
            </a:pPr>
            <a:r>
              <a:rPr dirty="0" sz="1100" spc="-10" b="1">
                <a:latin typeface="Arial"/>
                <a:cs typeface="Arial"/>
              </a:rPr>
              <a:t>$4.5M</a:t>
            </a:r>
            <a:endParaRPr sz="1100">
              <a:latin typeface="Arial"/>
              <a:cs typeface="Arial"/>
            </a:endParaRPr>
          </a:p>
          <a:p>
            <a:pPr algn="just" marL="469900" marR="250190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latin typeface="Arial"/>
                <a:cs typeface="Arial"/>
              </a:rPr>
              <a:t>Department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Industrial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Relations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(DIR)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Mentoring;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Mediation;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Aspiring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Leaders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Skills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program;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Writing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series;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Accessible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Documents; </a:t>
            </a:r>
            <a:r>
              <a:rPr dirty="0" sz="1100">
                <a:latin typeface="Arial"/>
                <a:cs typeface="Arial"/>
              </a:rPr>
              <a:t>Master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series;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Assessment;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$370,000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ts val="1295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 b="1">
                <a:latin typeface="Arial"/>
                <a:cs typeface="Arial"/>
              </a:rPr>
              <a:t>Caltrans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Advanced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technology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$96,500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ts val="1295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 b="1">
                <a:latin typeface="Arial"/>
                <a:cs typeface="Arial"/>
              </a:rPr>
              <a:t>Caltrans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Implicit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eLearning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licensed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distribution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Caltrans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employees;</a:t>
            </a:r>
            <a:endParaRPr sz="1100">
              <a:latin typeface="Arial"/>
              <a:cs typeface="Arial"/>
            </a:endParaRPr>
          </a:p>
          <a:p>
            <a:pPr algn="just" marL="469900">
              <a:lnSpc>
                <a:spcPts val="1295"/>
              </a:lnSpc>
            </a:pP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$192,510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ts val="1295"/>
              </a:lnSpc>
              <a:spcBef>
                <a:spcPts val="20"/>
              </a:spcBef>
              <a:buClr>
                <a:srgbClr val="000000"/>
              </a:buClr>
              <a:buFont typeface="Symbol"/>
              <a:buChar char=""/>
              <a:tabLst>
                <a:tab pos="469265" algn="l"/>
              </a:tabLst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dirty="0" sz="11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Privacy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Protection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Agency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(CPPA)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Coaching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360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Assessment;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Value: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95"/>
              </a:lnSpc>
            </a:pPr>
            <a:r>
              <a:rPr dirty="0" sz="1100" spc="-10" b="1">
                <a:latin typeface="Arial"/>
                <a:cs typeface="Arial"/>
              </a:rPr>
              <a:t>$132,000</a:t>
            </a:r>
            <a:endParaRPr sz="1100">
              <a:latin typeface="Arial"/>
              <a:cs typeface="Arial"/>
            </a:endParaRPr>
          </a:p>
          <a:p>
            <a:pPr marL="469900" marR="205104" indent="-229235">
              <a:lnSpc>
                <a:spcPts val="127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dirty="0" sz="11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Department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Corrections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Rehabilitation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(CDCR)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Parole </a:t>
            </a:r>
            <a:r>
              <a:rPr dirty="0" sz="1100">
                <a:latin typeface="Arial"/>
                <a:cs typeface="Arial"/>
              </a:rPr>
              <a:t>Hearings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360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469900" marR="584835" indent="-228600">
              <a:lnSpc>
                <a:spcPts val="1270"/>
              </a:lnSpc>
              <a:spcBef>
                <a:spcPts val="65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dirty="0" sz="11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Department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Consumer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Affairs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BPELSG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License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Renewal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(3)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–– </a:t>
            </a:r>
            <a:r>
              <a:rPr dirty="0" sz="1100">
                <a:latin typeface="Arial"/>
                <a:cs typeface="Arial"/>
              </a:rPr>
              <a:t>eLearning;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$49,500</a:t>
            </a:r>
            <a:endParaRPr sz="1100">
              <a:latin typeface="Arial"/>
              <a:cs typeface="Arial"/>
            </a:endParaRPr>
          </a:p>
          <a:p>
            <a:pPr marL="469900" marR="375285" indent="-228600">
              <a:lnSpc>
                <a:spcPts val="1270"/>
              </a:lnSpc>
              <a:spcBef>
                <a:spcPts val="60"/>
              </a:spcBef>
              <a:buClr>
                <a:srgbClr val="616724"/>
              </a:buClr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dirty="0" sz="11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Secretary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State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–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Elections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Voter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Information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Compliance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eLearning;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$57,000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300"/>
              </a:lnSpc>
              <a:buClr>
                <a:srgbClr val="000000"/>
              </a:buClr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dirty="0" sz="11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County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Nevada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Coaching;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$25,000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latin typeface="Arial"/>
                <a:cs typeface="Arial"/>
              </a:rPr>
              <a:t>Inland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Empire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Utilities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Agency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(IEUA)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Coaching;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$32,500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dirty="0" sz="11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Mendocino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County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$18,000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Sheridan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(CO)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SHP;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$32,400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Pinellas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(FL)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Writing;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$8,280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Santa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Clara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Authority;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$50,000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Dorado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Human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Agency: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$70,000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Northern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Power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Value: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$17,200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1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New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Products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Services</a:t>
            </a:r>
            <a:endParaRPr sz="1100">
              <a:latin typeface="Arial"/>
              <a:cs typeface="Arial"/>
            </a:endParaRPr>
          </a:p>
          <a:p>
            <a:pPr algn="just" marL="469265" marR="537845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 b="1">
                <a:latin typeface="Arial"/>
                <a:cs typeface="Arial"/>
              </a:rPr>
              <a:t>Data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Diamonds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–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launched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5-</a:t>
            </a:r>
            <a:r>
              <a:rPr dirty="0" sz="1100">
                <a:latin typeface="Arial"/>
                <a:cs typeface="Arial"/>
              </a:rPr>
              <a:t>course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advanced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analytics program</a:t>
            </a:r>
            <a:endParaRPr sz="1100">
              <a:latin typeface="Arial"/>
              <a:cs typeface="Arial"/>
            </a:endParaRPr>
          </a:p>
          <a:p>
            <a:pPr algn="just" marL="469265" marR="368935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 b="1">
                <a:latin typeface="Arial"/>
                <a:cs typeface="Arial"/>
              </a:rPr>
              <a:t>Expanded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technology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offerings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(beyond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Excel)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Smartsheet,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OneNote, </a:t>
            </a:r>
            <a:r>
              <a:rPr dirty="0" sz="1100">
                <a:latin typeface="Arial"/>
                <a:cs typeface="Arial"/>
              </a:rPr>
              <a:t>Adobe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Captivate,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Articulate,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systems,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accessible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document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creation, </a:t>
            </a:r>
            <a:r>
              <a:rPr dirty="0" sz="1100">
                <a:latin typeface="Arial"/>
                <a:cs typeface="Arial"/>
              </a:rPr>
              <a:t>Power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advanced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technology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courses.</a:t>
            </a:r>
            <a:endParaRPr sz="1100">
              <a:latin typeface="Arial"/>
              <a:cs typeface="Arial"/>
            </a:endParaRPr>
          </a:p>
          <a:p>
            <a:pPr algn="just" marL="468630" indent="-227965">
              <a:lnSpc>
                <a:spcPts val="1295"/>
              </a:lnSpc>
              <a:buFont typeface="Symbol"/>
              <a:buChar char=""/>
              <a:tabLst>
                <a:tab pos="468630" algn="l"/>
              </a:tabLst>
            </a:pPr>
            <a:r>
              <a:rPr dirty="0" sz="1100" b="1">
                <a:latin typeface="Arial"/>
                <a:cs typeface="Arial"/>
              </a:rPr>
              <a:t>Writing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Coaching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1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Talent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 Marketing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  <a:spcBef>
                <a:spcPts val="130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Talent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focused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mostly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continuing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added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notable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Angeles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Probation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Department.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9</a:t>
            </a: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66977" y="7693914"/>
          <a:ext cx="6029325" cy="126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350"/>
                <a:gridCol w="3143250"/>
              </a:tblGrid>
              <a:tr h="200025">
                <a:tc>
                  <a:txBody>
                    <a:bodyPr/>
                    <a:lstStyle/>
                    <a:p>
                      <a:pPr algn="ctr" marL="417830">
                        <a:lnSpc>
                          <a:spcPts val="1295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Agency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  <a:solidFill>
                      <a:srgbClr val="61672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ts val="1295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Position/Branding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  <a:solidFill>
                      <a:srgbClr val="61672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Angeles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Probation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Department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6515" marR="166370" indent="-115316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Detention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Services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Officer;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Supervisor (Nights)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976630" marR="122555" indent="-84709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California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Corrections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Rehabilitation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Correctional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Officer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755650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Cerrito,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Police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Officer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73215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Richmond,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CA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Police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Officer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Dispatcher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66977" y="914400"/>
          <a:ext cx="6029325" cy="1634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350"/>
                <a:gridCol w="3143250"/>
              </a:tblGrid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California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Hospitals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2410" marR="224790" indent="-127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Registered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Nurse,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Psychiatric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Technician,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Psychologist,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Psychiatrist,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Custodian,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Food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Service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Technician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</a:tr>
              <a:tr h="65214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California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Health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215" marR="60960" indent="-19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wide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range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positions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Research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Scientist,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Facility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Evaluator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Nurse,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Health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Equity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Specialist,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Emergency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Services Coordinator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California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Correctional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Care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Services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0330" marR="92075" indent="-1905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Social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Worker,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Assistant,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Psychologist,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Psychiatrist,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Registered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Dietician,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Recreation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Therapist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737A2F"/>
                      </a:solidFill>
                      <a:prstDash val="solid"/>
                    </a:lnL>
                    <a:lnR w="9525">
                      <a:solidFill>
                        <a:srgbClr val="737A2F"/>
                      </a:solidFill>
                      <a:prstDash val="solid"/>
                    </a:lnR>
                    <a:lnT w="9525">
                      <a:solidFill>
                        <a:srgbClr val="737A2F"/>
                      </a:solidFill>
                      <a:prstDash val="solid"/>
                    </a:lnT>
                    <a:lnB w="9525">
                      <a:solidFill>
                        <a:srgbClr val="737A2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10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01421" y="2741930"/>
            <a:ext cx="5970270" cy="437007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8255">
              <a:lnSpc>
                <a:spcPts val="1270"/>
              </a:lnSpc>
              <a:spcBef>
                <a:spcPts val="180"/>
              </a:spcBef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grow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experience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applying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digital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strategies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techniques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growing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volume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specialized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positions.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Notable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accomplishments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  <a:spcBef>
                <a:spcPts val="1230"/>
              </a:spcBef>
            </a:pPr>
            <a:r>
              <a:rPr dirty="0" sz="1100" spc="-5" b="1">
                <a:solidFill>
                  <a:srgbClr val="7E0039"/>
                </a:solidFill>
                <a:latin typeface="Arial"/>
                <a:cs typeface="Arial"/>
              </a:rPr>
              <a:t>California</a:t>
            </a:r>
            <a:r>
              <a:rPr dirty="0" sz="1100" spc="-7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Department</a:t>
            </a:r>
            <a:r>
              <a:rPr dirty="0" sz="1100" spc="-7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of</a:t>
            </a:r>
            <a:r>
              <a:rPr dirty="0" sz="1100" spc="-7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7E0039"/>
                </a:solidFill>
                <a:latin typeface="Arial"/>
                <a:cs typeface="Arial"/>
              </a:rPr>
              <a:t>State</a:t>
            </a:r>
            <a:r>
              <a:rPr dirty="0" sz="1100" spc="-7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7E0039"/>
                </a:solidFill>
                <a:latin typeface="Arial"/>
                <a:cs typeface="Arial"/>
              </a:rPr>
              <a:t>Hospitals</a:t>
            </a:r>
            <a:r>
              <a:rPr dirty="0" sz="1100" spc="-6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–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Through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our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social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media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lead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generation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campaign </a:t>
            </a:r>
            <a:r>
              <a:rPr dirty="0" sz="1100" spc="-10">
                <a:latin typeface="Arial"/>
                <a:cs typeface="Arial"/>
              </a:rPr>
              <a:t>and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virtual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career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fairs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held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conjunction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with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onsite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job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fairs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were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able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to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reduce</a:t>
            </a:r>
            <a:r>
              <a:rPr dirty="0" sz="1100" spc="18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the </a:t>
            </a:r>
            <a:r>
              <a:rPr dirty="0" sz="1100" spc="-10" b="1">
                <a:latin typeface="Arial"/>
                <a:cs typeface="Arial"/>
              </a:rPr>
              <a:t>vacancy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rate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for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Custodian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and</a:t>
            </a:r>
            <a:r>
              <a:rPr dirty="0" sz="1100" spc="1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Food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Service</a:t>
            </a:r>
            <a:r>
              <a:rPr dirty="0" sz="1100" spc="1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Technician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around</a:t>
            </a:r>
            <a:r>
              <a:rPr dirty="0" sz="1100" spc="1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20%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to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less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than</a:t>
            </a:r>
            <a:r>
              <a:rPr dirty="0" sz="1100" spc="1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10%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across</a:t>
            </a:r>
            <a:r>
              <a:rPr dirty="0" sz="1100" b="1">
                <a:latin typeface="Arial"/>
                <a:cs typeface="Arial"/>
              </a:rPr>
              <a:t> all </a:t>
            </a:r>
            <a:r>
              <a:rPr dirty="0" sz="1100" spc="-5" b="1">
                <a:latin typeface="Arial"/>
                <a:cs typeface="Arial"/>
              </a:rPr>
              <a:t>State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Hospitals.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California</a:t>
            </a:r>
            <a:r>
              <a:rPr dirty="0" sz="1100" spc="-1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Department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of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Public</a:t>
            </a:r>
            <a:r>
              <a:rPr dirty="0" sz="1100" spc="-1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Health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course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CDPH</a:t>
            </a:r>
            <a:r>
              <a:rPr dirty="0" sz="1100" spc="-10">
                <a:latin typeface="Arial"/>
                <a:cs typeface="Arial"/>
              </a:rPr>
              <a:t> augmenting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postings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Facebook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advertising,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Indeed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LinkedIn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increased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their </a:t>
            </a:r>
            <a:r>
              <a:rPr dirty="0" sz="1100" b="1">
                <a:latin typeface="Arial"/>
                <a:cs typeface="Arial"/>
              </a:rPr>
              <a:t>overall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number</a:t>
            </a:r>
            <a:r>
              <a:rPr dirty="0" sz="1100" spc="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applications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by</a:t>
            </a:r>
            <a:r>
              <a:rPr dirty="0" sz="1100" spc="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337%,</a:t>
            </a:r>
            <a:r>
              <a:rPr dirty="0" sz="1100" spc="5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greatly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increasing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awareness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visibility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their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opportunities.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Additionally,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collaborated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ongoing employment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branding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series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called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Career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Connect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which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paid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social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media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advertising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drive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registrations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regularly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occurring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virtual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educational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event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promote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available </a:t>
            </a:r>
            <a:r>
              <a:rPr dirty="0" sz="1100">
                <a:latin typeface="Arial"/>
                <a:cs typeface="Arial"/>
              </a:rPr>
              <a:t>opening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walk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participants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application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  <a:spcBef>
                <a:spcPts val="5"/>
              </a:spcBef>
            </a:pPr>
            <a:r>
              <a:rPr dirty="0" sz="1100" spc="-5" b="1">
                <a:solidFill>
                  <a:srgbClr val="7E0039"/>
                </a:solidFill>
                <a:latin typeface="Arial"/>
                <a:cs typeface="Arial"/>
              </a:rPr>
              <a:t>California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7E0039"/>
                </a:solidFill>
                <a:latin typeface="Arial"/>
                <a:cs typeface="Arial"/>
              </a:rPr>
              <a:t>Department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of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Corrections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7E0039"/>
                </a:solidFill>
                <a:latin typeface="Arial"/>
                <a:cs typeface="Arial"/>
              </a:rPr>
              <a:t>Rehabilitation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–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third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fiscal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working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with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CDCR,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have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been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able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produce</a:t>
            </a:r>
            <a:r>
              <a:rPr dirty="0" sz="1100" spc="16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an</a:t>
            </a:r>
            <a:r>
              <a:rPr dirty="0" sz="1100" spc="16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impressive</a:t>
            </a:r>
            <a:r>
              <a:rPr dirty="0" sz="1100" spc="16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average</a:t>
            </a:r>
            <a:r>
              <a:rPr dirty="0" sz="1100" spc="16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3,977</a:t>
            </a:r>
            <a:r>
              <a:rPr dirty="0" sz="1100" spc="16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Correctional</a:t>
            </a:r>
            <a:r>
              <a:rPr dirty="0" sz="1100" spc="16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O</a:t>
            </a:r>
            <a:r>
              <a:rPr dirty="0" sz="1100" b="1">
                <a:latin typeface="Arial"/>
                <a:cs typeface="Arial"/>
              </a:rPr>
              <a:t>ffic</a:t>
            </a:r>
            <a:r>
              <a:rPr dirty="0" sz="1100" spc="5" b="1">
                <a:latin typeface="Arial"/>
                <a:cs typeface="Arial"/>
              </a:rPr>
              <a:t>e</a:t>
            </a:r>
            <a:r>
              <a:rPr dirty="0" sz="1100" b="1">
                <a:latin typeface="Arial"/>
                <a:cs typeface="Arial"/>
              </a:rPr>
              <a:t>r </a:t>
            </a:r>
            <a:r>
              <a:rPr dirty="0" sz="1100" spc="-10" b="1">
                <a:latin typeface="Arial"/>
                <a:cs typeface="Arial"/>
              </a:rPr>
              <a:t>applications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per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month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which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is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almost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900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more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per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month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that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the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previous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year</a:t>
            </a:r>
            <a:r>
              <a:rPr dirty="0" sz="1100" spc="-5">
                <a:latin typeface="Arial"/>
                <a:cs typeface="Arial"/>
              </a:rPr>
              <a:t>.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Additionally,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through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change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our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geographic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targeting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shifted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majority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applicants </a:t>
            </a:r>
            <a:r>
              <a:rPr dirty="0" sz="1100">
                <a:latin typeface="Arial"/>
                <a:cs typeface="Arial"/>
              </a:rPr>
              <a:t>to </a:t>
            </a:r>
            <a:r>
              <a:rPr dirty="0" sz="1100" spc="-5">
                <a:latin typeface="Arial"/>
                <a:cs typeface="Arial"/>
              </a:rPr>
              <a:t>Northern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California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where</a:t>
            </a:r>
            <a:r>
              <a:rPr dirty="0" sz="1100">
                <a:latin typeface="Arial"/>
                <a:cs typeface="Arial"/>
              </a:rPr>
              <a:t> the </a:t>
            </a:r>
            <a:r>
              <a:rPr dirty="0" sz="1100" spc="-5">
                <a:latin typeface="Arial"/>
                <a:cs typeface="Arial"/>
              </a:rPr>
              <a:t>greatest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need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is.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  <a:spcBef>
                <a:spcPts val="121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Los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Angeles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County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Probation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Department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began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LACP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2023, </a:t>
            </a:r>
            <a:r>
              <a:rPr dirty="0" sz="1100">
                <a:latin typeface="Arial"/>
                <a:cs typeface="Arial"/>
              </a:rPr>
              <a:t>launching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campaign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December.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saw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immediate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months </a:t>
            </a:r>
            <a:r>
              <a:rPr dirty="0" sz="1100">
                <a:latin typeface="Arial"/>
                <a:cs typeface="Arial"/>
              </a:rPr>
              <a:t>into 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campaign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Detention Services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(DSO)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Supervisor Nights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(GSN)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we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incredible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applications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equally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important,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applications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accepted/meeting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qualifications.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941576" y="7258050"/>
          <a:ext cx="3965575" cy="490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3280"/>
                <a:gridCol w="1441450"/>
                <a:gridCol w="1598930"/>
              </a:tblGrid>
              <a:tr h="166370">
                <a:tc>
                  <a:txBody>
                    <a:bodyPr/>
                    <a:lstStyle/>
                    <a:p>
                      <a:pPr marL="68580">
                        <a:lnSpc>
                          <a:spcPts val="1215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737A2F"/>
                      </a:solidFill>
                      <a:prstDash val="solid"/>
                    </a:lnL>
                    <a:solidFill>
                      <a:srgbClr val="747A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ts val="121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747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Accepted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737A2F"/>
                      </a:solidFill>
                      <a:prstDash val="solid"/>
                    </a:lnR>
                    <a:solidFill>
                      <a:srgbClr val="747A35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DSO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737A2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ts val="118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171%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131%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737A2F"/>
                      </a:solidFill>
                      <a:prstDash val="solid"/>
                    </a:lnR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GSN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737A2F"/>
                      </a:solidFill>
                      <a:prstDash val="solid"/>
                    </a:lnL>
                    <a:lnB w="6350">
                      <a:solidFill>
                        <a:srgbClr val="737A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ts val="1170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270%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6350">
                      <a:solidFill>
                        <a:srgbClr val="737A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261%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737A2F"/>
                      </a:solidFill>
                      <a:prstDash val="solid"/>
                    </a:lnR>
                    <a:lnB w="6350">
                      <a:solidFill>
                        <a:srgbClr val="737A2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901700" y="8165933"/>
            <a:ext cx="5968365" cy="9251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Executive</a:t>
            </a:r>
            <a:r>
              <a:rPr dirty="0" sz="1400" spc="-2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Search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demand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Search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remained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strong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initiating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more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110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every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facet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government,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districts.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421" y="893318"/>
            <a:ext cx="5970270" cy="6184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Several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complex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high-</a:t>
            </a:r>
            <a:r>
              <a:rPr dirty="0" sz="1100">
                <a:latin typeface="Arial"/>
                <a:cs typeface="Arial"/>
              </a:rPr>
              <a:t>profile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completed,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Cincinnati,</a:t>
            </a:r>
            <a:r>
              <a:rPr dirty="0" sz="1100" spc="-25">
                <a:latin typeface="Arial"/>
                <a:cs typeface="Arial"/>
              </a:rPr>
              <a:t> OH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Diego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Auditor,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Phoenix,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AZ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Administrative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Luis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Obispo,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Building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Standards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Commission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Texas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grow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necessitated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hiring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another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recruiter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DFW </a:t>
            </a:r>
            <a:r>
              <a:rPr dirty="0" sz="1100">
                <a:latin typeface="Arial"/>
                <a:cs typeface="Arial"/>
              </a:rPr>
              <a:t>Metroplex.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strengthened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easily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cover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throughout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State.</a:t>
            </a:r>
            <a:r>
              <a:rPr dirty="0" sz="1100" spc="-25">
                <a:latin typeface="Arial"/>
                <a:cs typeface="Arial"/>
              </a:rPr>
              <a:t> In </a:t>
            </a:r>
            <a:r>
              <a:rPr dirty="0" sz="1100">
                <a:latin typeface="Arial"/>
                <a:cs typeface="Arial"/>
              </a:rPr>
              <a:t>addition,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strong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Arizona,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Oklahoma,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Colorado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where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completed </a:t>
            </a:r>
            <a:r>
              <a:rPr dirty="0" sz="1100">
                <a:latin typeface="Arial"/>
                <a:cs typeface="Arial"/>
              </a:rPr>
              <a:t>several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head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cities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Tucson,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Phoenix,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Oklahoma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City,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Aurora,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CO.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Community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Choice </a:t>
            </a:r>
            <a:r>
              <a:rPr dirty="0" sz="1100">
                <a:latin typeface="Arial"/>
                <a:cs typeface="Arial"/>
              </a:rPr>
              <a:t>Aggregators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California,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developed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relationship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Orange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Power </a:t>
            </a:r>
            <a:r>
              <a:rPr dirty="0" sz="1100">
                <a:latin typeface="Arial"/>
                <a:cs typeface="Arial"/>
              </a:rPr>
              <a:t>Authority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placing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currently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recruiting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Power </a:t>
            </a:r>
            <a:r>
              <a:rPr dirty="0" sz="1100">
                <a:latin typeface="Arial"/>
                <a:cs typeface="Arial"/>
              </a:rPr>
              <a:t>Resources.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addition,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CCA,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placed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Southern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Power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Authority.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Another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professional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development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cross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members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order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ensure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ongoing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opportunities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professional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growth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robust </a:t>
            </a:r>
            <a:r>
              <a:rPr dirty="0" sz="1100">
                <a:latin typeface="Arial"/>
                <a:cs typeface="Arial"/>
              </a:rPr>
              <a:t>succession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planning.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considerably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bolstered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outreach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sourcing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abilities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by </a:t>
            </a:r>
            <a:r>
              <a:rPr dirty="0" sz="1100">
                <a:latin typeface="Arial"/>
                <a:cs typeface="Arial"/>
              </a:rPr>
              <a:t>dedicating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rather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relying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recruiter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those</a:t>
            </a:r>
            <a:r>
              <a:rPr dirty="0" sz="1100" spc="-10">
                <a:latin typeface="Arial"/>
                <a:cs typeface="Arial"/>
              </a:rPr>
              <a:t> services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own.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expanded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online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social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media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presence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currently </a:t>
            </a:r>
            <a:r>
              <a:rPr dirty="0" sz="1100">
                <a:latin typeface="Arial"/>
                <a:cs typeface="Arial"/>
              </a:rPr>
              <a:t>researching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different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AI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could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streamline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processes.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exciting </a:t>
            </a:r>
            <a:r>
              <a:rPr dirty="0" sz="1100">
                <a:latin typeface="Arial"/>
                <a:cs typeface="Arial"/>
              </a:rPr>
              <a:t>opportunities,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Search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continues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white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glove,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touch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relationship- </a:t>
            </a:r>
            <a:r>
              <a:rPr dirty="0" sz="1100">
                <a:latin typeface="Arial"/>
                <a:cs typeface="Arial"/>
              </a:rPr>
              <a:t>focused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260"/>
              </a:spcBef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concentrating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winning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Master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Agreements.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agreements </a:t>
            </a:r>
            <a:r>
              <a:rPr dirty="0" sz="1100">
                <a:latin typeface="Arial"/>
                <a:cs typeface="Arial"/>
              </a:rPr>
              <a:t>include: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Richmond,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CA;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Utah;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Francisco,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CA;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Oklahoma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OK;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Carlsbad,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CA;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Diego,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CA;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Phoenix,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AZ;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California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Employees’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Retirement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System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(CalPERS);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Jose,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CA;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Frederick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MD;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Tucson,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AZ;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Alameda-</a:t>
            </a:r>
            <a:r>
              <a:rPr dirty="0" sz="1100">
                <a:latin typeface="Arial"/>
                <a:cs typeface="Arial"/>
              </a:rPr>
              <a:t>Contra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Costa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Transit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District;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Diego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Association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Governments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(SANDAG),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name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few.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8255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nationally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14 </a:t>
            </a:r>
            <a:r>
              <a:rPr dirty="0" sz="1100">
                <a:latin typeface="Arial"/>
                <a:cs typeface="Arial"/>
              </a:rPr>
              <a:t>states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11</a:t>
            </a: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2168651" y="7226801"/>
          <a:ext cx="3340100" cy="1195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  <a:gridCol w="1657350"/>
              </a:tblGrid>
              <a:tr h="1195705">
                <a:tc>
                  <a:txBody>
                    <a:bodyPr/>
                    <a:lstStyle/>
                    <a:p>
                      <a:pPr marL="67945" marR="933450">
                        <a:lnSpc>
                          <a:spcPct val="10140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Arizona California Colorado Florida Kansas Maryland Montana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820419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Mexico Nevada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Ohio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Oklahoma Oregon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Texas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7945">
                        <a:lnSpc>
                          <a:spcPts val="1260"/>
                        </a:lnSpc>
                        <a:spcBef>
                          <a:spcPts val="2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Utah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901700" y="8568943"/>
            <a:ext cx="3813810" cy="52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noteworthy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Administrative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Diego,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8125" y="911733"/>
            <a:ext cx="5943600" cy="1365885"/>
          </a:xfrm>
          <a:prstGeom prst="rect">
            <a:avLst/>
          </a:prstGeom>
          <a:solidFill>
            <a:srgbClr val="737745"/>
          </a:solidFill>
          <a:ln w="9144">
            <a:solidFill>
              <a:srgbClr val="808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0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CPS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85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Directors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8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Friday,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7,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9:30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a.m.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PDT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(Closed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Session)</a:t>
            </a:r>
            <a:endParaRPr sz="1200">
              <a:latin typeface="Arial"/>
              <a:cs typeface="Arial"/>
            </a:endParaRPr>
          </a:p>
          <a:p>
            <a:pPr algn="ctr" marL="1607185">
              <a:lnSpc>
                <a:spcPts val="141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10:45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a.m.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PDT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(Open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Session)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175"/>
              </a:lnSpc>
              <a:spcBef>
                <a:spcPts val="60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CPS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Consulting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50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2450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Paso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Road,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Suite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220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Sacramento,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95834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2610866"/>
            <a:ext cx="2904490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200" spc="-4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of</a:t>
            </a:r>
            <a:r>
              <a:rPr dirty="0" u="sng" sz="1200" spc="-35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Directors</a:t>
            </a:r>
            <a:r>
              <a:rPr dirty="0" u="sng" sz="1200" spc="-4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Meeting</a:t>
            </a:r>
            <a:r>
              <a:rPr dirty="0" u="sng" sz="1200" spc="-4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Continued</a:t>
            </a:r>
            <a:r>
              <a:rPr dirty="0" u="sng" sz="1200" spc="-4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0" b="1">
                <a:solidFill>
                  <a:srgbClr val="780029"/>
                </a:solidFill>
                <a:uFill>
                  <a:solidFill>
                    <a:srgbClr val="780029"/>
                  </a:solidFill>
                </a:uFill>
                <a:latin typeface="Arial"/>
                <a:cs typeface="Arial"/>
              </a:rPr>
              <a:t>–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Informational</a:t>
            </a:r>
            <a:r>
              <a:rPr dirty="0" u="sng" sz="11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Items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Only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(Con’t)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7450" y="3298189"/>
            <a:ext cx="2832100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ts val="1290"/>
              </a:lnSpc>
              <a:spcBef>
                <a:spcPts val="95"/>
              </a:spcBef>
              <a:buAutoNum type="arabicPeriod" startAt="12"/>
              <a:tabLst>
                <a:tab pos="240029" algn="l"/>
              </a:tabLst>
            </a:pP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</a:t>
            </a:r>
            <a:endParaRPr sz="1100">
              <a:latin typeface="Arial"/>
              <a:cs typeface="Arial"/>
            </a:endParaRPr>
          </a:p>
          <a:p>
            <a:pPr marL="240029" indent="-227329">
              <a:lnSpc>
                <a:spcPts val="1265"/>
              </a:lnSpc>
              <a:buAutoNum type="arabicPeriod" startAt="12"/>
              <a:tabLst>
                <a:tab pos="240029" algn="l"/>
              </a:tabLst>
            </a:pP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Satisfaction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  <a:p>
            <a:pPr marL="240029" indent="-227329">
              <a:lnSpc>
                <a:spcPts val="1265"/>
              </a:lnSpc>
              <a:buAutoNum type="arabicPeriod" startAt="12"/>
              <a:tabLst>
                <a:tab pos="240029" algn="l"/>
              </a:tabLst>
            </a:pP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240029" indent="-227329">
              <a:lnSpc>
                <a:spcPts val="1295"/>
              </a:lnSpc>
              <a:buAutoNum type="arabicPeriod" startAt="12"/>
              <a:tabLst>
                <a:tab pos="240029" algn="l"/>
              </a:tabLst>
            </a:pP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Recognition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31124" y="3298189"/>
            <a:ext cx="926465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9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Attachment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1700" y="4421378"/>
            <a:ext cx="34372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Public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Comment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Matters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Not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Agenda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902461"/>
            <a:ext cx="5968365" cy="20472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Citizen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Complaint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Authority,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Cincinnati,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OH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Attorney,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Aurora,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CO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Fresno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Council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Governments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Aid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Commission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1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450" spc="-35" b="1" i="1">
                <a:solidFill>
                  <a:srgbClr val="7E0039"/>
                </a:solidFill>
                <a:latin typeface="Arial"/>
                <a:cs typeface="Arial"/>
              </a:rPr>
              <a:t>Organizational</a:t>
            </a:r>
            <a:r>
              <a:rPr dirty="0" sz="1450" spc="3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50" spc="-10" b="1" i="1">
                <a:solidFill>
                  <a:srgbClr val="7E0039"/>
                </a:solidFill>
                <a:latin typeface="Arial"/>
                <a:cs typeface="Arial"/>
              </a:rPr>
              <a:t>Strategy</a:t>
            </a:r>
            <a:endParaRPr sz="145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  <a:spcBef>
                <a:spcPts val="140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Strategy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focused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continuing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maintain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broad </a:t>
            </a:r>
            <a:r>
              <a:rPr dirty="0" sz="1100">
                <a:latin typeface="Arial"/>
                <a:cs typeface="Arial"/>
              </a:rPr>
              <a:t>suite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types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range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notable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Industrial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workload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12</a:t>
            </a: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66977" y="3099054"/>
          <a:ext cx="6029325" cy="338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650"/>
                <a:gridCol w="3028950"/>
              </a:tblGrid>
              <a:tr h="199390">
                <a:tc>
                  <a:txBody>
                    <a:bodyPr/>
                    <a:lstStyle/>
                    <a:p>
                      <a:pPr algn="ctr" marL="303530">
                        <a:lnSpc>
                          <a:spcPts val="129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Agency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1672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115">
                        <a:lnSpc>
                          <a:spcPts val="1290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Type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1672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444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Relations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Workload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Study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4445" marR="867410">
                        <a:lnSpc>
                          <a:spcPts val="127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General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Services: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Facilities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Division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Workload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Study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444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Hayward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Workload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Study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Strategic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Facilitation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4445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Planning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Research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Strategic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Planning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444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California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Lottery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Employee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Engagement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4445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California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Assembly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0" marR="191770" indent="-920115">
                        <a:lnSpc>
                          <a:spcPts val="126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Organizational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Assessment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Employee Engagement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4445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Secretary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State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Improvement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444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Contractor’s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Liscense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Board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Process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Improvement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4445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Eastern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Municipal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Water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District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Succession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4445">
                        <a:lnSpc>
                          <a:spcPts val="1270"/>
                        </a:lnSpc>
                        <a:tabLst>
                          <a:tab pos="723900" algn="l"/>
                          <a:tab pos="1584325" algn="l"/>
                          <a:tab pos="1831339" algn="l"/>
                          <a:tab pos="2675890" algn="l"/>
                        </a:tabLst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California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Corrections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Rehabilitation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Succession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444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Port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Authority,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Oakland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Succession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Planning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444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Bay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Area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District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Performance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Evaluation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444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Rancho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Water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District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Performance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Evaluation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4445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Mountain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Protection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District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Assessment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901560" y="6640321"/>
            <a:ext cx="5969635" cy="21209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6350">
              <a:lnSpc>
                <a:spcPts val="1270"/>
              </a:lnSpc>
              <a:spcBef>
                <a:spcPts val="180"/>
              </a:spcBef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grow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experience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applying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practices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variety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unique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Notable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accomplishments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700"/>
              </a:lnSpc>
              <a:spcBef>
                <a:spcPts val="123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Eastern</a:t>
            </a:r>
            <a:r>
              <a:rPr dirty="0" sz="1100" spc="19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Municipal</a:t>
            </a:r>
            <a:r>
              <a:rPr dirty="0" sz="1100" spc="19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Water</a:t>
            </a:r>
            <a:r>
              <a:rPr dirty="0" sz="1100" spc="20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District</a:t>
            </a:r>
            <a:r>
              <a:rPr dirty="0" sz="1100" spc="19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partnered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EMWD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Planning</a:t>
            </a:r>
            <a:r>
              <a:rPr dirty="0" sz="1100" spc="20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address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immediate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part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developed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new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customized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process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developing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Key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Job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Profiles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for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32</a:t>
            </a:r>
            <a:r>
              <a:rPr dirty="0" sz="1100" spc="3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Incumbent</a:t>
            </a:r>
            <a:r>
              <a:rPr dirty="0" sz="1100" spc="3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</a:t>
            </a:r>
            <a:r>
              <a:rPr dirty="0" sz="1100" spc="3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(IL)</a:t>
            </a:r>
            <a:r>
              <a:rPr dirty="0" sz="1100" spc="3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positions</a:t>
            </a:r>
            <a:r>
              <a:rPr dirty="0" sz="1100" spc="340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3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contain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competencies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critical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suggested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opportunities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Aspiring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Leaders.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We</a:t>
            </a:r>
            <a:r>
              <a:rPr dirty="0" sz="1100" spc="1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also</a:t>
            </a:r>
            <a:r>
              <a:rPr dirty="0" sz="1100" spc="1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developed</a:t>
            </a:r>
            <a:r>
              <a:rPr dirty="0" sz="1100" spc="1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14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new </a:t>
            </a:r>
            <a:r>
              <a:rPr dirty="0" sz="1100" b="1">
                <a:latin typeface="Arial"/>
                <a:cs typeface="Arial"/>
              </a:rPr>
              <a:t>process</a:t>
            </a:r>
            <a:r>
              <a:rPr dirty="0" sz="1100" spc="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create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60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key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job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profiles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Aspiring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Leaders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(AL)</a:t>
            </a:r>
            <a:r>
              <a:rPr dirty="0" sz="1100" spc="5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designed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assess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knowledge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proficiency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respective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IL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identify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any </a:t>
            </a:r>
            <a:r>
              <a:rPr dirty="0" sz="1100">
                <a:latin typeface="Arial"/>
                <a:cs typeface="Arial"/>
              </a:rPr>
              <a:t>competency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gaps.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database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gained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profiles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database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several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analyses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EMWD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insight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into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opportunities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560" y="893318"/>
            <a:ext cx="5969635" cy="469138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715">
              <a:lnSpc>
                <a:spcPct val="9570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As part of this effort, we developed a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revised Succession Planning and Workforce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Development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toolkit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gave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EMWD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detailed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guidance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templates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assist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EMWD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conducting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Department</a:t>
            </a:r>
            <a:r>
              <a:rPr dirty="0" sz="1100" spc="34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of</a:t>
            </a:r>
            <a:r>
              <a:rPr dirty="0" sz="1100" spc="3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Industrial</a:t>
            </a:r>
            <a:r>
              <a:rPr dirty="0" sz="1100" spc="34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Relations</a:t>
            </a:r>
            <a:r>
              <a:rPr dirty="0" sz="1100" spc="34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2020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workload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15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5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Industrial</a:t>
            </a:r>
            <a:r>
              <a:rPr dirty="0" sz="1100" spc="155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Relations</a:t>
            </a:r>
            <a:r>
              <a:rPr dirty="0" sz="1100" spc="15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covering</a:t>
            </a:r>
            <a:r>
              <a:rPr dirty="0" sz="1100" spc="15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Industrial</a:t>
            </a:r>
            <a:r>
              <a:rPr dirty="0" sz="1100" spc="15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Hygienist</a:t>
            </a:r>
            <a:r>
              <a:rPr dirty="0" sz="1100" spc="15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5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Safety</a:t>
            </a:r>
            <a:r>
              <a:rPr dirty="0" sz="1100" spc="155">
                <a:latin typeface="Arial"/>
                <a:cs typeface="Arial"/>
              </a:rPr>
              <a:t>  </a:t>
            </a:r>
            <a:r>
              <a:rPr dirty="0" sz="1100" spc="-10">
                <a:latin typeface="Arial"/>
                <a:cs typeface="Arial"/>
              </a:rPr>
              <a:t>Engineer </a:t>
            </a:r>
            <a:r>
              <a:rPr dirty="0" sz="1100">
                <a:latin typeface="Arial"/>
                <a:cs typeface="Arial"/>
              </a:rPr>
              <a:t>classifications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Division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Occupational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Safety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2023,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direct</a:t>
            </a:r>
            <a:r>
              <a:rPr dirty="0" sz="1100" spc="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result</a:t>
            </a:r>
            <a:r>
              <a:rPr dirty="0" sz="1100" spc="2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of </a:t>
            </a:r>
            <a:r>
              <a:rPr dirty="0" sz="1100" b="1">
                <a:latin typeface="Arial"/>
                <a:cs typeface="Arial"/>
              </a:rPr>
              <a:t>our</a:t>
            </a:r>
            <a:r>
              <a:rPr dirty="0" sz="1100" spc="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previous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work,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Department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Industrial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Relations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asked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us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refresh</a:t>
            </a:r>
            <a:r>
              <a:rPr dirty="0" sz="1100" spc="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6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study </a:t>
            </a:r>
            <a:r>
              <a:rPr dirty="0" sz="1100" b="1">
                <a:latin typeface="Arial"/>
                <a:cs typeface="Arial"/>
              </a:rPr>
              <a:t>with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new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data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has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since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invited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us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submit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proposals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seven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additional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workload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fee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studies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covering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other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areas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California</a:t>
            </a:r>
            <a:r>
              <a:rPr dirty="0" sz="1100" spc="4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State</a:t>
            </a:r>
            <a:r>
              <a:rPr dirty="0" sz="1100" spc="5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Lottery</a:t>
            </a:r>
            <a:r>
              <a:rPr dirty="0" sz="1100" spc="5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We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have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now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been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working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with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Lottery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over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ten</a:t>
            </a:r>
            <a:r>
              <a:rPr dirty="0" sz="1100" spc="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years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we</a:t>
            </a:r>
            <a:r>
              <a:rPr dirty="0" sz="1100" spc="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are</a:t>
            </a:r>
            <a:r>
              <a:rPr dirty="0" sz="1100" spc="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currently</a:t>
            </a:r>
            <a:r>
              <a:rPr dirty="0" sz="1100" spc="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wrapping</a:t>
            </a:r>
            <a:r>
              <a:rPr dirty="0" sz="1100" spc="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up</a:t>
            </a:r>
            <a:r>
              <a:rPr dirty="0" sz="1100" spc="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our</a:t>
            </a:r>
            <a:r>
              <a:rPr dirty="0" sz="1100" spc="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fifth</a:t>
            </a:r>
            <a:r>
              <a:rPr dirty="0" sz="1100" spc="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administration</a:t>
            </a:r>
            <a:r>
              <a:rPr dirty="0" sz="1100" spc="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their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employee</a:t>
            </a:r>
            <a:r>
              <a:rPr dirty="0" sz="1100" spc="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engagement assessment</a:t>
            </a:r>
            <a:r>
              <a:rPr dirty="0" sz="1100" spc="-10">
                <a:latin typeface="Arial"/>
                <a:cs typeface="Arial"/>
              </a:rPr>
              <a:t>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administration,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provide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Lottery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with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robust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longitudinal </a:t>
            </a:r>
            <a:r>
              <a:rPr dirty="0" sz="1100">
                <a:latin typeface="Arial"/>
                <a:cs typeface="Arial"/>
              </a:rPr>
              <a:t>view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levels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time.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Additionally,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complimented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this </a:t>
            </a:r>
            <a:r>
              <a:rPr dirty="0" sz="1100" spc="-10">
                <a:latin typeface="Arial"/>
                <a:cs typeface="Arial"/>
              </a:rPr>
              <a:t>wealth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survey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data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groups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designed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elicit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themes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trends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underlying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2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order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give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richer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perspective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2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experience</a:t>
            </a:r>
            <a:r>
              <a:rPr dirty="0" sz="1100" spc="29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opportunities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improvement.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900"/>
              </a:lnSpc>
              <a:spcBef>
                <a:spcPts val="126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California</a:t>
            </a:r>
            <a:r>
              <a:rPr dirty="0" sz="1100" spc="3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Department</a:t>
            </a:r>
            <a:r>
              <a:rPr dirty="0" sz="1100" spc="3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of</a:t>
            </a:r>
            <a:r>
              <a:rPr dirty="0" sz="1100" spc="3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Corrections</a:t>
            </a:r>
            <a:r>
              <a:rPr dirty="0" sz="1100" spc="3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3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Rehabilitation</a:t>
            </a:r>
            <a:r>
              <a:rPr dirty="0" sz="1100" spc="3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Initially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hired</a:t>
            </a:r>
            <a:r>
              <a:rPr dirty="0" sz="1100" spc="3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</a:t>
            </a:r>
            <a:r>
              <a:rPr dirty="0" sz="1100" spc="3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succession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analysis,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recognized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establish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supportive </a:t>
            </a:r>
            <a:r>
              <a:rPr dirty="0" sz="1100">
                <a:latin typeface="Arial"/>
                <a:cs typeface="Arial"/>
              </a:rPr>
              <a:t>foundation and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 robust methodology,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building in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feedback 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 processes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address </a:t>
            </a:r>
            <a:r>
              <a:rPr dirty="0" sz="1100">
                <a:latin typeface="Arial"/>
                <a:cs typeface="Arial"/>
              </a:rPr>
              <a:t>existing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gaps.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Results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included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creation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recommended</a:t>
            </a:r>
            <a:r>
              <a:rPr dirty="0" sz="1100" spc="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actions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with</a:t>
            </a:r>
            <a:r>
              <a:rPr dirty="0" sz="1100" spc="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corresponding step-by-</a:t>
            </a:r>
            <a:r>
              <a:rPr dirty="0" sz="1100" b="1">
                <a:latin typeface="Arial"/>
                <a:cs typeface="Arial"/>
              </a:rPr>
              <a:t>step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guidelines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create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governance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structure,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define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roles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and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responsibilities,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254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implement</a:t>
            </a:r>
            <a:r>
              <a:rPr dirty="0" sz="1100" spc="254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2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new</a:t>
            </a:r>
            <a:r>
              <a:rPr dirty="0" sz="1100" spc="254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four-</a:t>
            </a:r>
            <a:r>
              <a:rPr dirty="0" sz="1100" b="1">
                <a:latin typeface="Arial"/>
                <a:cs typeface="Arial"/>
              </a:rPr>
              <a:t>step</a:t>
            </a:r>
            <a:r>
              <a:rPr dirty="0" sz="1100" spc="254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methodology</a:t>
            </a:r>
            <a:r>
              <a:rPr dirty="0" sz="1100" spc="254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254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assessing</a:t>
            </a:r>
            <a:r>
              <a:rPr dirty="0" sz="1100" spc="254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and</a:t>
            </a:r>
            <a:r>
              <a:rPr dirty="0" sz="1100" spc="254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tracking</a:t>
            </a:r>
            <a:r>
              <a:rPr dirty="0" sz="1100" spc="254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succession management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addition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providing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review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current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development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resources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and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gaps</a:t>
            </a:r>
            <a:r>
              <a:rPr dirty="0" sz="1100" spc="-10">
                <a:latin typeface="Arial"/>
                <a:cs typeface="Arial"/>
              </a:rPr>
              <a:t>.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tools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four-year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prioritizing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recommendations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 b="1">
                <a:latin typeface="Arial"/>
                <a:cs typeface="Arial"/>
              </a:rPr>
              <a:t>create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structure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support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implementation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long-</a:t>
            </a:r>
            <a:r>
              <a:rPr dirty="0" sz="1100" b="1">
                <a:latin typeface="Arial"/>
                <a:cs typeface="Arial"/>
              </a:rPr>
              <a:t>term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succession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management program.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13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01700" y="6007100"/>
            <a:ext cx="5927090" cy="3013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1275">
              <a:lnSpc>
                <a:spcPct val="100000"/>
              </a:lnSpc>
              <a:spcBef>
                <a:spcPts val="95"/>
              </a:spcBef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Test</a:t>
            </a:r>
            <a:r>
              <a:rPr dirty="0" sz="1400" spc="-2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Development</a:t>
            </a:r>
            <a:r>
              <a:rPr dirty="0" sz="1400" spc="-2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400" spc="-2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Assessment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55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Test</a:t>
            </a:r>
            <a:r>
              <a:rPr dirty="0" sz="1100" spc="-2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Rental</a:t>
            </a:r>
            <a:endParaRPr sz="1100">
              <a:latin typeface="Arial"/>
              <a:cs typeface="Arial"/>
            </a:endParaRPr>
          </a:p>
          <a:p>
            <a:pPr marL="469900" marR="138430" indent="-228600">
              <a:lnSpc>
                <a:spcPts val="1270"/>
              </a:lnSpc>
              <a:spcBef>
                <a:spcPts val="55"/>
              </a:spcBef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Discovered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registered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FedEx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Insight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account.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allows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Rental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see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incoming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packages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assists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coverage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as </a:t>
            </a:r>
            <a:r>
              <a:rPr dirty="0" sz="1100">
                <a:latin typeface="Arial"/>
                <a:cs typeface="Arial"/>
              </a:rPr>
              <a:t>needed,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allows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proactive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0">
                <a:latin typeface="Arial"/>
                <a:cs typeface="Arial"/>
              </a:rPr>
              <a:t> delayed/exception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0">
                <a:latin typeface="Arial"/>
                <a:cs typeface="Arial"/>
              </a:rPr>
              <a:t> packages.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190"/>
              </a:lnSpc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Updated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Rental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Scoring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workflows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automations.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have</a:t>
            </a:r>
            <a:endParaRPr sz="1100">
              <a:latin typeface="Arial"/>
              <a:cs typeface="Arial"/>
            </a:endParaRPr>
          </a:p>
          <a:p>
            <a:pPr marL="469900" marR="401955">
              <a:lnSpc>
                <a:spcPts val="1270"/>
              </a:lnSpc>
              <a:spcBef>
                <a:spcPts val="60"/>
              </a:spcBef>
            </a:pPr>
            <a:r>
              <a:rPr dirty="0" sz="1100">
                <a:latin typeface="Arial"/>
                <a:cs typeface="Arial"/>
              </a:rPr>
              <a:t>improved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/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scanning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answer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sheets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emails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status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scanning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200"/>
              </a:lnSpc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Updated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entry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manual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emphasis</a:t>
            </a:r>
            <a:r>
              <a:rPr dirty="0" sz="1100" spc="-25">
                <a:latin typeface="Arial"/>
                <a:cs typeface="Arial"/>
              </a:rPr>
              <a:t> on</a:t>
            </a:r>
            <a:endParaRPr sz="1100">
              <a:latin typeface="Arial"/>
              <a:cs typeface="Arial"/>
            </a:endParaRPr>
          </a:p>
          <a:p>
            <a:pPr marL="469900" marR="511175">
              <a:lnSpc>
                <a:spcPts val="1260"/>
              </a:lnSpc>
              <a:spcBef>
                <a:spcPts val="65"/>
              </a:spcBef>
            </a:pPr>
            <a:r>
              <a:rPr dirty="0" sz="1100">
                <a:latin typeface="Arial"/>
                <a:cs typeface="Arial"/>
              </a:rPr>
              <a:t>online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formats;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streamlined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generalized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administration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types,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proctoring.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205"/>
              </a:lnSpc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Updated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ProctorU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communications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template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adjust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relevant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information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video,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removed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covid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19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statement,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etc.).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265"/>
              </a:lnSpc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Expanded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eSkill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use.</a:t>
            </a:r>
            <a:endParaRPr sz="1100">
              <a:latin typeface="Arial"/>
              <a:cs typeface="Arial"/>
            </a:endParaRPr>
          </a:p>
          <a:p>
            <a:pPr marL="469900" marR="268605" indent="-228600">
              <a:lnSpc>
                <a:spcPct val="95700"/>
              </a:lnSpc>
              <a:spcBef>
                <a:spcPts val="30"/>
              </a:spcBef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proctor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reschedule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5">
                <a:latin typeface="Arial"/>
                <a:cs typeface="Arial"/>
              </a:rPr>
              <a:t> for </a:t>
            </a:r>
            <a:r>
              <a:rPr dirty="0" sz="1100">
                <a:latin typeface="Arial"/>
                <a:cs typeface="Arial"/>
              </a:rPr>
              <a:t>tracking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proctor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reschedule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expedite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reschedule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streamline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communications.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581150" y="5733287"/>
            <a:ext cx="5295900" cy="1285875"/>
          </a:xfrm>
          <a:custGeom>
            <a:avLst/>
            <a:gdLst/>
            <a:ahLst/>
            <a:cxnLst/>
            <a:rect l="l" t="t" r="r" b="b"/>
            <a:pathLst>
              <a:path w="5295900" h="1285875">
                <a:moveTo>
                  <a:pt x="5295900" y="0"/>
                </a:moveTo>
                <a:lnTo>
                  <a:pt x="0" y="0"/>
                </a:lnTo>
                <a:lnTo>
                  <a:pt x="0" y="160782"/>
                </a:lnTo>
                <a:lnTo>
                  <a:pt x="0" y="321564"/>
                </a:lnTo>
                <a:lnTo>
                  <a:pt x="0" y="1285494"/>
                </a:lnTo>
                <a:lnTo>
                  <a:pt x="5295900" y="1285494"/>
                </a:lnTo>
                <a:lnTo>
                  <a:pt x="5295900" y="160782"/>
                </a:lnTo>
                <a:lnTo>
                  <a:pt x="5295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01613" y="893318"/>
            <a:ext cx="5968365" cy="790384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69900" marR="164465" indent="-228600">
              <a:lnSpc>
                <a:spcPts val="1270"/>
              </a:lnSpc>
              <a:spcBef>
                <a:spcPts val="180"/>
              </a:spcBef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LP1325C-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LP1325C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Enforcement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Lieutenant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new </a:t>
            </a:r>
            <a:r>
              <a:rPr dirty="0" sz="1100">
                <a:latin typeface="Arial"/>
                <a:cs typeface="Arial"/>
              </a:rPr>
              <a:t>form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sourcing</a:t>
            </a:r>
            <a:r>
              <a:rPr dirty="0" sz="1100" spc="-10">
                <a:latin typeface="Arial"/>
                <a:cs typeface="Arial"/>
              </a:rPr>
              <a:t> updates.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195"/>
              </a:lnSpc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FP202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Engineer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reflect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content</a:t>
            </a:r>
            <a:r>
              <a:rPr dirty="0" sz="1100" spc="-25">
                <a:latin typeface="Arial"/>
                <a:cs typeface="Arial"/>
              </a:rPr>
              <a:t> and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bring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sourcing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date.</a:t>
            </a:r>
            <a:endParaRPr sz="1100">
              <a:latin typeface="Arial"/>
              <a:cs typeface="Arial"/>
            </a:endParaRPr>
          </a:p>
          <a:p>
            <a:pPr marL="469900" marR="110489" indent="-228600">
              <a:lnSpc>
                <a:spcPts val="1270"/>
              </a:lnSpc>
              <a:spcBef>
                <a:spcPts val="60"/>
              </a:spcBef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refresh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Peace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Legal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Sourcebook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items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item </a:t>
            </a:r>
            <a:r>
              <a:rPr dirty="0" sz="1100">
                <a:latin typeface="Arial"/>
                <a:cs typeface="Arial"/>
              </a:rPr>
              <a:t>bank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fresh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up-</a:t>
            </a:r>
            <a:r>
              <a:rPr dirty="0" sz="1100">
                <a:latin typeface="Arial"/>
                <a:cs typeface="Arial"/>
              </a:rPr>
              <a:t>to-date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law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enforcement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clients.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00"/>
              </a:lnSpc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Rental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obtained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16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2023/24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Bluff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Placentia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Richmond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TX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Hinton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Orting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South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Sioux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Clark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10">
                <a:latin typeface="Arial"/>
                <a:cs typeface="Arial"/>
              </a:rPr>
              <a:t> Department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Prepared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Inc.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Itasca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Sheriff's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Office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East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Providence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Tucson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Airport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Authority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Sylvania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 spc="-10">
                <a:latin typeface="Arial"/>
                <a:cs typeface="Arial"/>
              </a:rPr>
              <a:t>Windsor-</a:t>
            </a:r>
            <a:r>
              <a:rPr dirty="0" sz="1100">
                <a:latin typeface="Arial"/>
                <a:cs typeface="Arial"/>
              </a:rPr>
              <a:t>Severance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Protection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District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6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Marysville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295"/>
              </a:lnSpc>
              <a:buClr>
                <a:srgbClr val="616724"/>
              </a:buClr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Kennewick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ts val="1295"/>
              </a:lnSpc>
              <a:spcBef>
                <a:spcPts val="120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Assessment</a:t>
            </a:r>
            <a:r>
              <a:rPr dirty="0" sz="1100" spc="-7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Centers</a:t>
            </a:r>
            <a:endParaRPr sz="1100">
              <a:latin typeface="Arial"/>
              <a:cs typeface="Arial"/>
            </a:endParaRPr>
          </a:p>
          <a:p>
            <a:pPr algn="just" marL="698500" marR="5080" indent="-171450">
              <a:lnSpc>
                <a:spcPts val="1270"/>
              </a:lnSpc>
              <a:spcBef>
                <a:spcPts val="55"/>
              </a:spcBef>
              <a:buSzPct val="90909"/>
              <a:buFont typeface="Symbol"/>
              <a:buChar char="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assessment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worked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72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different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assessment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center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3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3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FY </a:t>
            </a:r>
            <a:r>
              <a:rPr dirty="0" sz="1100">
                <a:latin typeface="Arial"/>
                <a:cs typeface="Arial"/>
              </a:rPr>
              <a:t>2023/24,</a:t>
            </a:r>
            <a:r>
              <a:rPr dirty="0" sz="1100" spc="4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41</a:t>
            </a:r>
            <a:r>
              <a:rPr dirty="0" sz="1100" spc="4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customized</a:t>
            </a:r>
            <a:r>
              <a:rPr dirty="0" sz="1100" spc="4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written</a:t>
            </a:r>
            <a:r>
              <a:rPr dirty="0" sz="1100" spc="3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exams,</a:t>
            </a:r>
            <a:r>
              <a:rPr dirty="0" sz="1100" spc="40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developed</a:t>
            </a:r>
            <a:r>
              <a:rPr dirty="0" sz="1100" spc="4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4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customized</a:t>
            </a:r>
            <a:r>
              <a:rPr dirty="0" sz="1100" spc="40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oral </a:t>
            </a:r>
            <a:r>
              <a:rPr dirty="0" sz="1100">
                <a:latin typeface="Arial"/>
                <a:cs typeface="Arial"/>
              </a:rPr>
              <a:t>interviews.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center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margin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42.5%.</a:t>
            </a:r>
            <a:endParaRPr sz="1100">
              <a:latin typeface="Arial"/>
              <a:cs typeface="Arial"/>
            </a:endParaRPr>
          </a:p>
          <a:p>
            <a:pPr algn="just" marL="697865" indent="-170815">
              <a:lnSpc>
                <a:spcPts val="1195"/>
              </a:lnSpc>
              <a:buSzPct val="90909"/>
              <a:buFont typeface="Symbol"/>
              <a:buChar char="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center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6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Broward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Sheriff’s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Enforcement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6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Sunrise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6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Fremont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6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South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Metro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6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Mountain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6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Greeley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6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Golden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6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Grand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Island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95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Fremont,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Nebraska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121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Job</a:t>
            </a:r>
            <a:r>
              <a:rPr dirty="0" sz="1100" spc="1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Analysis/Selection</a:t>
            </a:r>
            <a:r>
              <a:rPr dirty="0" sz="1100" spc="2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Tool</a:t>
            </a:r>
            <a:r>
              <a:rPr dirty="0" sz="1100" spc="2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Development</a:t>
            </a:r>
            <a:endParaRPr sz="1100">
              <a:latin typeface="Arial"/>
              <a:cs typeface="Arial"/>
            </a:endParaRPr>
          </a:p>
          <a:p>
            <a:pPr marL="469900" marR="48260" indent="-228600">
              <a:lnSpc>
                <a:spcPts val="1270"/>
              </a:lnSpc>
              <a:spcBef>
                <a:spcPts val="50"/>
              </a:spcBef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Parks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Recreation,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analyses </a:t>
            </a: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multi-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eleven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been </a:t>
            </a: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23/24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195"/>
              </a:lnSpc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psychometric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Community</a:t>
            </a:r>
            <a:endParaRPr sz="1100">
              <a:latin typeface="Arial"/>
              <a:cs typeface="Arial"/>
            </a:endParaRPr>
          </a:p>
          <a:p>
            <a:pPr marL="469900" marR="669290">
              <a:lnSpc>
                <a:spcPts val="1270"/>
              </a:lnSpc>
              <a:spcBef>
                <a:spcPts val="60"/>
              </a:spcBef>
            </a:pP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(BSCC)’s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Adult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Corrections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Juvenile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Corrections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Probations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BSCC.</a:t>
            </a:r>
            <a:endParaRPr sz="1100">
              <a:latin typeface="Arial"/>
              <a:cs typeface="Arial"/>
            </a:endParaRPr>
          </a:p>
          <a:p>
            <a:pPr lvl="1" marL="927100" indent="-228600">
              <a:lnSpc>
                <a:spcPts val="1195"/>
              </a:lnSpc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amendments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inclusive</a:t>
            </a:r>
            <a:r>
              <a:rPr dirty="0" sz="1100" spc="-25">
                <a:latin typeface="Arial"/>
                <a:cs typeface="Arial"/>
              </a:rPr>
              <a:t> of</a:t>
            </a:r>
            <a:endParaRPr sz="1100">
              <a:latin typeface="Arial"/>
              <a:cs typeface="Arial"/>
            </a:endParaRPr>
          </a:p>
          <a:p>
            <a:pPr marL="927100" marR="71755">
              <a:lnSpc>
                <a:spcPts val="127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Angoff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passpoint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activities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assistance</a:t>
            </a:r>
            <a:r>
              <a:rPr dirty="0" sz="1100" spc="-20">
                <a:latin typeface="Arial"/>
                <a:cs typeface="Arial"/>
              </a:rPr>
              <a:t> with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combined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version.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970270" cy="810831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469900" marR="222250" indent="-228600">
              <a:lnSpc>
                <a:spcPct val="95700"/>
              </a:lnSpc>
              <a:spcBef>
                <a:spcPts val="155"/>
              </a:spcBef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multi-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options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Roswell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Cancer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Institute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(RPCI)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various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analytic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examination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Institute’s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400+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titles.</a:t>
            </a:r>
            <a:endParaRPr sz="1100">
              <a:latin typeface="Arial"/>
              <a:cs typeface="Arial"/>
            </a:endParaRPr>
          </a:p>
          <a:p>
            <a:pPr lvl="1" marL="927100" marR="446405" indent="-228600">
              <a:lnSpc>
                <a:spcPts val="1270"/>
              </a:lnSpc>
              <a:spcBef>
                <a:spcPts val="30"/>
              </a:spcBef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Fourteen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S.O.W.s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S.O.W.s </a:t>
            </a: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underway.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200"/>
              </a:lnSpc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CalPERS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CalSTRS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six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their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titles.</a:t>
            </a:r>
            <a:endParaRPr sz="1100">
              <a:latin typeface="Arial"/>
              <a:cs typeface="Arial"/>
            </a:endParaRPr>
          </a:p>
          <a:p>
            <a:pPr lvl="1" marL="927100" marR="243840" indent="-228600">
              <a:lnSpc>
                <a:spcPts val="1260"/>
              </a:lnSpc>
              <a:spcBef>
                <a:spcPts val="65"/>
              </a:spcBef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utilizing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analytic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consolidated</a:t>
            </a:r>
            <a:r>
              <a:rPr dirty="0" sz="1100" spc="-25">
                <a:latin typeface="Arial"/>
                <a:cs typeface="Arial"/>
              </a:rPr>
              <a:t> new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series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MQ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activities.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205"/>
              </a:lnSpc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Awarded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begun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Corrections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469900" marR="66675">
              <a:lnSpc>
                <a:spcPts val="127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Rehabilitation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(CDCR)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Correctional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validation </a:t>
            </a:r>
            <a:r>
              <a:rPr dirty="0" sz="1100">
                <a:latin typeface="Arial"/>
                <a:cs typeface="Arial"/>
              </a:rPr>
              <a:t>activities,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resource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candidates.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200"/>
              </a:lnSpc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Multiple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lvl="1" marL="927100" marR="314960" indent="-228600">
              <a:lnSpc>
                <a:spcPts val="1270"/>
              </a:lnSpc>
              <a:spcBef>
                <a:spcPts val="55"/>
              </a:spcBef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Dallas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City-</a:t>
            </a:r>
            <a:r>
              <a:rPr dirty="0" sz="1100">
                <a:latin typeface="Arial"/>
                <a:cs typeface="Arial"/>
              </a:rPr>
              <a:t>wide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job-analyses </a:t>
            </a:r>
            <a:r>
              <a:rPr dirty="0" sz="1100">
                <a:latin typeface="Arial"/>
                <a:cs typeface="Arial"/>
              </a:rPr>
              <a:t>(911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Taker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Trainee,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Permit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Clerk,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Technician).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00"/>
              </a:lnSpc>
              <a:buSzPct val="90909"/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CalPERS’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</a:t>
            </a:r>
            <a:endParaRPr sz="1100">
              <a:latin typeface="Arial"/>
              <a:cs typeface="Arial"/>
            </a:endParaRPr>
          </a:p>
          <a:p>
            <a:pPr marL="927100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analyses.</a:t>
            </a:r>
            <a:endParaRPr sz="1100">
              <a:latin typeface="Arial"/>
              <a:cs typeface="Arial"/>
            </a:endParaRPr>
          </a:p>
          <a:p>
            <a:pPr lvl="1" marL="927100" marR="189865" indent="-228600">
              <a:lnSpc>
                <a:spcPts val="1260"/>
              </a:lnSpc>
              <a:spcBef>
                <a:spcPts val="65"/>
              </a:spcBef>
              <a:buSzPct val="90909"/>
              <a:buFont typeface="Courier New"/>
              <a:buChar char="o"/>
              <a:tabLst>
                <a:tab pos="927100" algn="l"/>
              </a:tabLst>
            </a:pP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Metropolitan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Southern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California </a:t>
            </a:r>
            <a:r>
              <a:rPr dirty="0" sz="1100">
                <a:latin typeface="Arial"/>
                <a:cs typeface="Arial"/>
              </a:rPr>
              <a:t>(MWD)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Pre-</a:t>
            </a:r>
            <a:r>
              <a:rPr dirty="0" sz="1100">
                <a:latin typeface="Arial"/>
                <a:cs typeface="Arial"/>
              </a:rPr>
              <a:t>Apprentice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title.</a:t>
            </a:r>
            <a:endParaRPr sz="1100">
              <a:latin typeface="Arial"/>
              <a:cs typeface="Arial"/>
            </a:endParaRPr>
          </a:p>
          <a:p>
            <a:pPr lvl="2" marL="1383665" indent="-227965">
              <a:lnSpc>
                <a:spcPts val="1205"/>
              </a:lnSpc>
              <a:buSzPct val="90909"/>
              <a:buFont typeface="Symbol"/>
              <a:buChar char=""/>
              <a:tabLst>
                <a:tab pos="1383665" algn="l"/>
              </a:tabLst>
            </a:pP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validation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evidence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activities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Pre-</a:t>
            </a:r>
            <a:r>
              <a:rPr dirty="0" sz="1100">
                <a:latin typeface="Arial"/>
                <a:cs typeface="Arial"/>
              </a:rPr>
              <a:t>Apprentice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support</a:t>
            </a:r>
            <a:endParaRPr sz="1100">
              <a:latin typeface="Arial"/>
              <a:cs typeface="Arial"/>
            </a:endParaRPr>
          </a:p>
          <a:p>
            <a:pPr marL="1384300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multiple-</a:t>
            </a:r>
            <a:r>
              <a:rPr dirty="0" sz="1100">
                <a:latin typeface="Arial"/>
                <a:cs typeface="Arial"/>
              </a:rPr>
              <a:t>choice</a:t>
            </a:r>
            <a:r>
              <a:rPr dirty="0" sz="1100" spc="-10">
                <a:latin typeface="Arial"/>
                <a:cs typeface="Arial"/>
              </a:rPr>
              <a:t> examination.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Test</a:t>
            </a:r>
            <a:r>
              <a:rPr dirty="0" sz="1400" spc="-3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Development</a:t>
            </a:r>
            <a:r>
              <a:rPr dirty="0" sz="1400" spc="-3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400" spc="-3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Administration</a:t>
            </a:r>
            <a:r>
              <a:rPr dirty="0" sz="1400" spc="-3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(TDA)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265"/>
              </a:spcBef>
            </a:pPr>
            <a:r>
              <a:rPr dirty="0" sz="1100" spc="-10">
                <a:latin typeface="Arial"/>
                <a:cs typeface="Arial"/>
              </a:rPr>
              <a:t>Throughout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TDA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maintained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reputation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trusted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partner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solutions,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enhancing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experiences.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commitment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excellence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evident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standing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relationships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we've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cultivated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whom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comprehensive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services.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initial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administration,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TDA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offer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spectrum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tailored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unique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client.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notably,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transition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electronic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models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streamlined </a:t>
            </a:r>
            <a:r>
              <a:rPr dirty="0" sz="1100">
                <a:latin typeface="Arial"/>
                <a:cs typeface="Arial"/>
              </a:rPr>
              <a:t>processes</a:t>
            </a:r>
            <a:r>
              <a:rPr dirty="0" sz="1100" spc="4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4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improved</a:t>
            </a:r>
            <a:r>
              <a:rPr dirty="0" sz="1100" spc="48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accessibility</a:t>
            </a:r>
            <a:r>
              <a:rPr dirty="0" sz="1100" spc="48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4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candidates,</a:t>
            </a:r>
            <a:r>
              <a:rPr dirty="0" sz="1100" spc="4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48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4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48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embracing</a:t>
            </a:r>
            <a:r>
              <a:rPr dirty="0" sz="1100" spc="484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this </a:t>
            </a:r>
            <a:r>
              <a:rPr dirty="0" sz="1100">
                <a:latin typeface="Arial"/>
                <a:cs typeface="Arial"/>
              </a:rPr>
              <a:t>advancement.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facilitating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transitions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electronic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offering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flexible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modalities,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such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computer-</a:t>
            </a:r>
            <a:r>
              <a:rPr dirty="0" sz="1100">
                <a:latin typeface="Arial"/>
                <a:cs typeface="Arial"/>
              </a:rPr>
              <a:t>based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(CBT)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centers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throughout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United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States,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online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remote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proctors,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paper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options,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we've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empowered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adapt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evolving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testing </a:t>
            </a:r>
            <a:r>
              <a:rPr dirty="0" sz="1100">
                <a:latin typeface="Arial"/>
                <a:cs typeface="Arial"/>
              </a:rPr>
              <a:t>landscapes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maintaining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rigorous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standards.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FY23-</a:t>
            </a:r>
            <a:r>
              <a:rPr dirty="0" sz="1100">
                <a:latin typeface="Arial"/>
                <a:cs typeface="Arial"/>
              </a:rPr>
              <a:t>24,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3,000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10">
                <a:latin typeface="Arial"/>
                <a:cs typeface="Arial"/>
              </a:rPr>
              <a:t> delivered 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CBT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(APA,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CEPI,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CICC,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DOB,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QME)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Pearson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VUE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testing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centers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throughout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United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Canada.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we've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prioritized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continuous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improvement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efficiency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enhancements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clients.</a:t>
            </a:r>
            <a:r>
              <a:rPr dirty="0" sz="1100" spc="2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Notary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program,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actively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working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towards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implementing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future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technological </a:t>
            </a:r>
            <a:r>
              <a:rPr dirty="0" sz="1100">
                <a:latin typeface="Arial"/>
                <a:cs typeface="Arial"/>
              </a:rPr>
              <a:t>enhancements,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electronic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application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process,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eventually,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computer-based </a:t>
            </a:r>
            <a:r>
              <a:rPr dirty="0" sz="1100">
                <a:latin typeface="Arial"/>
                <a:cs typeface="Arial"/>
              </a:rPr>
              <a:t>testing.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Despite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reduction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processing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four-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commission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renewal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cycle </a:t>
            </a:r>
            <a:r>
              <a:rPr dirty="0" sz="1100">
                <a:latin typeface="Arial"/>
                <a:cs typeface="Arial"/>
              </a:rPr>
              <a:t>being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down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anticipate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processing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approximately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45,000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Notary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year-</a:t>
            </a:r>
            <a:r>
              <a:rPr dirty="0" sz="1100" spc="-20">
                <a:latin typeface="Arial"/>
                <a:cs typeface="Arial"/>
              </a:rPr>
              <a:t>end.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Many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standing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 California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Probate </a:t>
            </a:r>
            <a:r>
              <a:rPr dirty="0" sz="1100">
                <a:latin typeface="Arial"/>
                <a:cs typeface="Arial"/>
              </a:rPr>
              <a:t>Referee,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University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York,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successfully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transitioned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remote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proctoring, </a:t>
            </a:r>
            <a:r>
              <a:rPr dirty="0" sz="1100">
                <a:latin typeface="Arial"/>
                <a:cs typeface="Arial"/>
              </a:rPr>
              <a:t>showcasing</a:t>
            </a:r>
            <a:r>
              <a:rPr dirty="0" sz="1100" spc="43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4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commitment</a:t>
            </a:r>
            <a:r>
              <a:rPr dirty="0" sz="1100" spc="4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4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providing</a:t>
            </a:r>
            <a:r>
              <a:rPr dirty="0" sz="1100" spc="4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flexible</a:t>
            </a:r>
            <a:r>
              <a:rPr dirty="0" sz="1100" spc="4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4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accessible</a:t>
            </a:r>
            <a:r>
              <a:rPr dirty="0" sz="1100" spc="4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4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solutions.</a:t>
            </a:r>
            <a:r>
              <a:rPr dirty="0" sz="1100" spc="4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collaboration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Abatement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particularly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fruitful,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>
                <a:latin typeface="Arial"/>
                <a:cs typeface="Arial"/>
              </a:rPr>
              <a:t>improving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psychometric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subsequent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updates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15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969635" cy="808355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715">
              <a:lnSpc>
                <a:spcPct val="9570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items.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successful,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building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upon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previous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initiatives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aimed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at </a:t>
            </a:r>
            <a:r>
              <a:rPr dirty="0" sz="1100">
                <a:latin typeface="Arial"/>
                <a:cs typeface="Arial"/>
              </a:rPr>
              <a:t>encouraging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prioritize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updates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driving</a:t>
            </a:r>
            <a:r>
              <a:rPr dirty="0" sz="1100" spc="3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positive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outcomes</a:t>
            </a:r>
            <a:r>
              <a:rPr dirty="0" sz="1100" spc="30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 spc="-10">
                <a:latin typeface="Arial"/>
                <a:cs typeface="Arial"/>
              </a:rPr>
              <a:t>candidates.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Community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Corrections,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serving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70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correctional</a:t>
            </a:r>
            <a:r>
              <a:rPr dirty="0" sz="1100" spc="2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agencies</a:t>
            </a:r>
            <a:r>
              <a:rPr dirty="0" sz="1100" spc="2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California,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embraced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diverse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modalities,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administered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remotely,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computer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labs,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traditional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paper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pencil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settings,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giving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agencies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most </a:t>
            </a:r>
            <a:r>
              <a:rPr dirty="0" sz="1100">
                <a:latin typeface="Arial"/>
                <a:cs typeface="Arial"/>
              </a:rPr>
              <a:t>flexible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solutions.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remotely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proctored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grow,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administrations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doubling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Celebrating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fifteenth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Chicago's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preferred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administration services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public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safety,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we've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successfully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administered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21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exams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across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seven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ranks,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including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administration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seven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makeup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exams.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ability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multiple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modalities,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paper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pencil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written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computer-</a:t>
            </a:r>
            <a:r>
              <a:rPr dirty="0" sz="1100">
                <a:latin typeface="Arial"/>
                <a:cs typeface="Arial"/>
              </a:rPr>
              <a:t>based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further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solidified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trusted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partner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ensuring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integrity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efficacy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safety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assessments.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successfully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awarded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multi-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million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dollar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New </a:t>
            </a:r>
            <a:r>
              <a:rPr dirty="0" sz="1100">
                <a:latin typeface="Arial"/>
                <a:cs typeface="Arial"/>
              </a:rPr>
              <a:t>York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Buildings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(NYC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DOB).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look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forward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continuing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decade-</a:t>
            </a:r>
            <a:r>
              <a:rPr dirty="0" sz="1100" spc="-20">
                <a:latin typeface="Arial"/>
                <a:cs typeface="Arial"/>
              </a:rPr>
              <a:t>long </a:t>
            </a:r>
            <a:r>
              <a:rPr dirty="0" sz="1100">
                <a:latin typeface="Arial"/>
                <a:cs typeface="Arial"/>
              </a:rPr>
              <a:t>partnership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NYC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DOB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effectively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DOB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supervising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14 </a:t>
            </a:r>
            <a:r>
              <a:rPr dirty="0" sz="1100" spc="-10">
                <a:latin typeface="Arial"/>
                <a:cs typeface="Arial"/>
              </a:rPr>
              <a:t>licensure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programs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over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next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5-</a:t>
            </a:r>
            <a:r>
              <a:rPr dirty="0" sz="1100" spc="-20">
                <a:latin typeface="Arial"/>
                <a:cs typeface="Arial"/>
              </a:rPr>
              <a:t>11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(5-year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contract,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with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two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3-year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years).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Under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analyses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14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licensure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programs,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written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practical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NYC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DOB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codes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standards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released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2023,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handle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candidate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complaints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appeals,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DOB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litigation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cases,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effectively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contribute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overall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quality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integrity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licensure </a:t>
            </a:r>
            <a:r>
              <a:rPr dirty="0" sz="1100">
                <a:latin typeface="Arial"/>
                <a:cs typeface="Arial"/>
              </a:rPr>
              <a:t>programs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NYC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DOB.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FY23/24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particularly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busy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Carpenters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International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Certification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Council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(CICC)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three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accredited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programs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[Certified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Rigger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Signaler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(CRS);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Certified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Master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Rigger </a:t>
            </a:r>
            <a:r>
              <a:rPr dirty="0" sz="1100">
                <a:latin typeface="Arial"/>
                <a:cs typeface="Arial"/>
              </a:rPr>
              <a:t>and Signaler/ Lift Director (CMRS/LD);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Overhead Crane Certified Operator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(OCCO)].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 </a:t>
            </a:r>
            <a:r>
              <a:rPr dirty="0" sz="1100" spc="-10">
                <a:latin typeface="Arial"/>
                <a:cs typeface="Arial"/>
              </a:rPr>
              <a:t>addition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supporting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CICC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certification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extensive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activities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psychometric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services,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facilitated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week-long/in-</a:t>
            </a:r>
            <a:r>
              <a:rPr dirty="0" sz="1100">
                <a:latin typeface="Arial"/>
                <a:cs typeface="Arial"/>
              </a:rPr>
              <a:t>person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subject </a:t>
            </a:r>
            <a:r>
              <a:rPr dirty="0" sz="1100">
                <a:latin typeface="Arial"/>
                <a:cs typeface="Arial"/>
              </a:rPr>
              <a:t>matter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expert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panels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site,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oversaw</a:t>
            </a:r>
            <a:r>
              <a:rPr dirty="0" sz="1100" spc="1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administration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written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1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Pearson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VUE,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prepared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documents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facilitated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bi-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meetings,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we </a:t>
            </a: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submitted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validation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documentation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NCCA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113-</a:t>
            </a:r>
            <a:r>
              <a:rPr dirty="0" sz="1100">
                <a:latin typeface="Arial"/>
                <a:cs typeface="Arial"/>
              </a:rPr>
              <a:t>step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reaccreditation </a:t>
            </a:r>
            <a:r>
              <a:rPr dirty="0" sz="1100">
                <a:latin typeface="Arial"/>
                <a:cs typeface="Arial"/>
              </a:rPr>
              <a:t>application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both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CRS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CMRS/LD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programs.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CMRS/LD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application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was </a:t>
            </a:r>
            <a:r>
              <a:rPr dirty="0" sz="1100">
                <a:latin typeface="Arial"/>
                <a:cs typeface="Arial"/>
              </a:rPr>
              <a:t>submitted</a:t>
            </a:r>
            <a:r>
              <a:rPr dirty="0" sz="1100" spc="3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8/31/23</a:t>
            </a:r>
            <a:r>
              <a:rPr dirty="0" sz="1100" spc="3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3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1/22/24,</a:t>
            </a:r>
            <a:r>
              <a:rPr dirty="0" sz="1100" spc="3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CMRS/LD</a:t>
            </a:r>
            <a:r>
              <a:rPr dirty="0" sz="1100" spc="3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3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now </a:t>
            </a:r>
            <a:r>
              <a:rPr dirty="0" sz="1100">
                <a:latin typeface="Arial"/>
                <a:cs typeface="Arial"/>
              </a:rPr>
              <a:t>successfully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reaccredited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another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until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2029.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application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submitted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>
                <a:latin typeface="Arial"/>
                <a:cs typeface="Arial"/>
              </a:rPr>
              <a:t>4/30/23,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currently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review,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eagerly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awaiting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approval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another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5-</a:t>
            </a:r>
            <a:r>
              <a:rPr dirty="0" sz="1100" spc="-20">
                <a:latin typeface="Arial"/>
                <a:cs typeface="Arial"/>
              </a:rPr>
              <a:t>year </a:t>
            </a:r>
            <a:r>
              <a:rPr dirty="0" sz="1100">
                <a:latin typeface="Arial"/>
                <a:cs typeface="Arial"/>
              </a:rPr>
              <a:t>accreditation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period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program.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incredibly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strong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collaborative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relationships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 </a:t>
            </a:r>
            <a:r>
              <a:rPr dirty="0" sz="1100">
                <a:latin typeface="Arial"/>
                <a:cs typeface="Arial"/>
              </a:rPr>
              <a:t>brought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about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fruitful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several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standing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clients.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these </a:t>
            </a:r>
            <a:r>
              <a:rPr dirty="0" sz="1100">
                <a:latin typeface="Arial"/>
                <a:cs typeface="Arial"/>
              </a:rPr>
              <a:t>clients,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full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spectrum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delivery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services,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job </a:t>
            </a:r>
            <a:r>
              <a:rPr dirty="0" sz="1100">
                <a:latin typeface="Arial"/>
                <a:cs typeface="Arial"/>
              </a:rPr>
              <a:t>analysis,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item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writing/review,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CBT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Pearson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VUE,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linear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equating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point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setting,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score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candidates:</a:t>
            </a:r>
            <a:endParaRPr sz="1100">
              <a:latin typeface="Arial"/>
              <a:cs typeface="Arial"/>
            </a:endParaRPr>
          </a:p>
          <a:p>
            <a:pPr algn="just" marL="583565" indent="-227965">
              <a:lnSpc>
                <a:spcPts val="1260"/>
              </a:lnSpc>
              <a:buFont typeface="Symbol"/>
              <a:buChar char=""/>
              <a:tabLst>
                <a:tab pos="583565" algn="l"/>
              </a:tabLst>
            </a:pPr>
            <a:r>
              <a:rPr dirty="0" sz="1100">
                <a:latin typeface="Arial"/>
                <a:cs typeface="Arial"/>
              </a:rPr>
              <a:t>Certified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Professional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Institute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(CEPI)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20+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  <a:p>
            <a:pPr algn="just" lvl="1" marL="1040765" marR="5080" indent="-228600">
              <a:lnSpc>
                <a:spcPts val="1260"/>
              </a:lnSpc>
              <a:spcBef>
                <a:spcPts val="65"/>
              </a:spcBef>
              <a:buFont typeface="Courier New"/>
              <a:buChar char="o"/>
              <a:tabLst>
                <a:tab pos="1040765" algn="l"/>
              </a:tabLst>
            </a:pPr>
            <a:r>
              <a:rPr dirty="0" sz="1100">
                <a:latin typeface="Arial"/>
                <a:cs typeface="Arial"/>
              </a:rPr>
              <a:t>4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exams: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Level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1/2/3</a:t>
            </a:r>
            <a:r>
              <a:rPr dirty="0" sz="1100" spc="3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(CEP),</a:t>
            </a:r>
            <a:r>
              <a:rPr dirty="0" sz="1100" spc="3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Advanced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</a:t>
            </a:r>
            <a:r>
              <a:rPr dirty="0" sz="1100" spc="3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3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Accounting (AECA)</a:t>
            </a:r>
            <a:endParaRPr sz="1100">
              <a:latin typeface="Arial"/>
              <a:cs typeface="Arial"/>
            </a:endParaRPr>
          </a:p>
          <a:p>
            <a:pPr algn="just" marL="582930" indent="-227965">
              <a:lnSpc>
                <a:spcPts val="1280"/>
              </a:lnSpc>
              <a:buFont typeface="Symbol"/>
              <a:buChar char=""/>
              <a:tabLst>
                <a:tab pos="582930" algn="l"/>
              </a:tabLst>
            </a:pP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20+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  <a:p>
            <a:pPr lvl="1" marL="1040765" indent="-228600">
              <a:lnSpc>
                <a:spcPts val="1295"/>
              </a:lnSpc>
              <a:buFont typeface="Courier New"/>
              <a:buChar char="o"/>
              <a:tabLst>
                <a:tab pos="1040765" algn="l"/>
              </a:tabLst>
            </a:pP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exam: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Registered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Environmental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Specialist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(REHS)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16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586" y="902461"/>
            <a:ext cx="5970270" cy="8089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84835" indent="-228600">
              <a:lnSpc>
                <a:spcPts val="1295"/>
              </a:lnSpc>
              <a:spcBef>
                <a:spcPts val="95"/>
              </a:spcBef>
              <a:buFont typeface="Symbol"/>
              <a:buChar char=""/>
              <a:tabLst>
                <a:tab pos="584835" algn="l"/>
              </a:tabLst>
            </a:pPr>
            <a:r>
              <a:rPr dirty="0" sz="1100">
                <a:latin typeface="Arial"/>
                <a:cs typeface="Arial"/>
              </a:rPr>
              <a:t>Texas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Insurance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(Division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Worker’s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Compensation)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14+</a:t>
            </a:r>
            <a:r>
              <a:rPr dirty="0" sz="1100" spc="-10">
                <a:latin typeface="Arial"/>
                <a:cs typeface="Arial"/>
              </a:rPr>
              <a:t> years</a:t>
            </a:r>
            <a:endParaRPr sz="1100">
              <a:latin typeface="Arial"/>
              <a:cs typeface="Arial"/>
            </a:endParaRPr>
          </a:p>
          <a:p>
            <a:pPr lvl="1" marL="1042035" indent="-228600">
              <a:lnSpc>
                <a:spcPts val="1265"/>
              </a:lnSpc>
              <a:buFont typeface="Courier New"/>
              <a:buChar char="o"/>
              <a:tabLst>
                <a:tab pos="1042035" algn="l"/>
              </a:tabLst>
            </a:pPr>
            <a:r>
              <a:rPr dirty="0" sz="1100">
                <a:latin typeface="Arial"/>
                <a:cs typeface="Arial"/>
              </a:rPr>
              <a:t>11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exams</a:t>
            </a:r>
            <a:endParaRPr sz="1100">
              <a:latin typeface="Arial"/>
              <a:cs typeface="Arial"/>
            </a:endParaRPr>
          </a:p>
          <a:p>
            <a:pPr lvl="2" marL="1499235" indent="-228600">
              <a:lnSpc>
                <a:spcPts val="1265"/>
              </a:lnSpc>
              <a:buFont typeface="Wingdings"/>
              <a:buChar char=""/>
              <a:tabLst>
                <a:tab pos="1499235" algn="l"/>
              </a:tabLst>
            </a:pPr>
            <a:r>
              <a:rPr dirty="0" sz="1100">
                <a:latin typeface="Arial"/>
                <a:cs typeface="Arial"/>
              </a:rPr>
              <a:t>Medical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Doctor/Doctor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Osteopathy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(4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forms)</a:t>
            </a:r>
            <a:endParaRPr sz="1100">
              <a:latin typeface="Arial"/>
              <a:cs typeface="Arial"/>
            </a:endParaRPr>
          </a:p>
          <a:p>
            <a:pPr lvl="2" marL="1499235" indent="-228600">
              <a:lnSpc>
                <a:spcPts val="1265"/>
              </a:lnSpc>
              <a:buFont typeface="Wingdings"/>
              <a:buChar char=""/>
              <a:tabLst>
                <a:tab pos="1499235" algn="l"/>
              </a:tabLst>
            </a:pPr>
            <a:r>
              <a:rPr dirty="0" sz="1100">
                <a:latin typeface="Arial"/>
                <a:cs typeface="Arial"/>
              </a:rPr>
              <a:t>Doctor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Chiropractic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(4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forms)</a:t>
            </a:r>
            <a:endParaRPr sz="1100">
              <a:latin typeface="Arial"/>
              <a:cs typeface="Arial"/>
            </a:endParaRPr>
          </a:p>
          <a:p>
            <a:pPr lvl="2" marL="1499235" indent="-228600">
              <a:lnSpc>
                <a:spcPts val="1265"/>
              </a:lnSpc>
              <a:buFont typeface="Wingdings"/>
              <a:buChar char=""/>
              <a:tabLst>
                <a:tab pos="1499235" algn="l"/>
              </a:tabLst>
            </a:pPr>
            <a:r>
              <a:rPr dirty="0" sz="1100">
                <a:latin typeface="Arial"/>
                <a:cs typeface="Arial"/>
              </a:rPr>
              <a:t>Doctor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Podiatry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Medicine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(1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form)</a:t>
            </a:r>
            <a:endParaRPr sz="1100">
              <a:latin typeface="Arial"/>
              <a:cs typeface="Arial"/>
            </a:endParaRPr>
          </a:p>
          <a:p>
            <a:pPr lvl="2" marL="1499235" indent="-228600">
              <a:lnSpc>
                <a:spcPts val="1265"/>
              </a:lnSpc>
              <a:buFont typeface="Wingdings"/>
              <a:buChar char=""/>
              <a:tabLst>
                <a:tab pos="1499235" algn="l"/>
              </a:tabLst>
            </a:pPr>
            <a:r>
              <a:rPr dirty="0" sz="1100">
                <a:latin typeface="Arial"/>
                <a:cs typeface="Arial"/>
              </a:rPr>
              <a:t>Doctor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Optometry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(1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form)</a:t>
            </a:r>
            <a:endParaRPr sz="1100">
              <a:latin typeface="Arial"/>
              <a:cs typeface="Arial"/>
            </a:endParaRPr>
          </a:p>
          <a:p>
            <a:pPr lvl="2" marL="1498600" indent="-227965">
              <a:lnSpc>
                <a:spcPts val="1295"/>
              </a:lnSpc>
              <a:buFont typeface="Wingdings"/>
              <a:buChar char=""/>
              <a:tabLst>
                <a:tab pos="1498600" algn="l"/>
              </a:tabLst>
            </a:pPr>
            <a:r>
              <a:rPr dirty="0" sz="1100">
                <a:latin typeface="Arial"/>
                <a:cs typeface="Arial"/>
              </a:rPr>
              <a:t>Doctor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Dental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Surgery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(1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form)</a:t>
            </a:r>
            <a:endParaRPr sz="1100">
              <a:latin typeface="Arial"/>
              <a:cs typeface="Arial"/>
            </a:endParaRPr>
          </a:p>
          <a:p>
            <a:pPr marL="584200" indent="-227965">
              <a:lnSpc>
                <a:spcPts val="1295"/>
              </a:lnSpc>
              <a:spcBef>
                <a:spcPts val="20"/>
              </a:spcBef>
              <a:buFont typeface="Symbol"/>
              <a:buChar char=""/>
              <a:tabLst>
                <a:tab pos="584200" algn="l"/>
              </a:tabLst>
            </a:pP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Industrial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(DIR)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20+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  <a:p>
            <a:pPr lvl="1" marL="1041400" indent="-227965">
              <a:lnSpc>
                <a:spcPts val="1265"/>
              </a:lnSpc>
              <a:buFont typeface="Courier New"/>
              <a:buChar char="o"/>
              <a:tabLst>
                <a:tab pos="1041400" algn="l"/>
              </a:tabLst>
            </a:pPr>
            <a:r>
              <a:rPr dirty="0" sz="1100">
                <a:latin typeface="Arial"/>
                <a:cs typeface="Arial"/>
              </a:rPr>
              <a:t>4</a:t>
            </a:r>
            <a:r>
              <a:rPr dirty="0" sz="1100" spc="-10">
                <a:latin typeface="Arial"/>
                <a:cs typeface="Arial"/>
              </a:rPr>
              <a:t> exams</a:t>
            </a:r>
            <a:endParaRPr sz="1100">
              <a:latin typeface="Arial"/>
              <a:cs typeface="Arial"/>
            </a:endParaRPr>
          </a:p>
          <a:p>
            <a:pPr lvl="2" marL="1498600" indent="-227965">
              <a:lnSpc>
                <a:spcPts val="1265"/>
              </a:lnSpc>
              <a:buFont typeface="Wingdings"/>
              <a:buChar char=""/>
              <a:tabLst>
                <a:tab pos="1498600" algn="l"/>
              </a:tabLst>
            </a:pPr>
            <a:r>
              <a:rPr dirty="0" sz="1100">
                <a:latin typeface="Arial"/>
                <a:cs typeface="Arial"/>
              </a:rPr>
              <a:t>Qualified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Examiner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(QME)</a:t>
            </a:r>
            <a:endParaRPr sz="1100">
              <a:latin typeface="Arial"/>
              <a:cs typeface="Arial"/>
            </a:endParaRPr>
          </a:p>
          <a:p>
            <a:pPr lvl="2" marL="1498600" indent="-227965">
              <a:lnSpc>
                <a:spcPts val="1265"/>
              </a:lnSpc>
              <a:buFont typeface="Wingdings"/>
              <a:buChar char=""/>
              <a:tabLst>
                <a:tab pos="1498600" algn="l"/>
              </a:tabLst>
            </a:pPr>
            <a:r>
              <a:rPr dirty="0" sz="1100">
                <a:latin typeface="Arial"/>
                <a:cs typeface="Arial"/>
              </a:rPr>
              <a:t>Qualified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Medical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Examiner/Acupuncturist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(QMEA)</a:t>
            </a:r>
            <a:endParaRPr sz="1100">
              <a:latin typeface="Arial"/>
              <a:cs typeface="Arial"/>
            </a:endParaRPr>
          </a:p>
          <a:p>
            <a:pPr lvl="2" marL="1498600" indent="-227965">
              <a:lnSpc>
                <a:spcPts val="1265"/>
              </a:lnSpc>
              <a:buFont typeface="Wingdings"/>
              <a:buChar char=""/>
              <a:tabLst>
                <a:tab pos="1498600" algn="l"/>
              </a:tabLst>
            </a:pPr>
            <a:r>
              <a:rPr dirty="0" sz="1100">
                <a:latin typeface="Arial"/>
                <a:cs typeface="Arial"/>
              </a:rPr>
              <a:t>Farm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Labor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(2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language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versions: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English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Spanish)</a:t>
            </a:r>
            <a:endParaRPr sz="1100">
              <a:latin typeface="Arial"/>
              <a:cs typeface="Arial"/>
            </a:endParaRPr>
          </a:p>
          <a:p>
            <a:pPr lvl="2" marL="1498600" indent="-228600">
              <a:lnSpc>
                <a:spcPts val="1295"/>
              </a:lnSpc>
              <a:buFont typeface="Wingdings"/>
              <a:buChar char=""/>
              <a:tabLst>
                <a:tab pos="1498600" algn="l"/>
              </a:tabLst>
            </a:pPr>
            <a:r>
              <a:rPr dirty="0" sz="1100">
                <a:latin typeface="Arial"/>
                <a:cs typeface="Arial"/>
              </a:rPr>
              <a:t>Garment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Manufacturer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(3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language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versions: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English,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Spanish,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Korean)</a:t>
            </a:r>
            <a:endParaRPr sz="11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Wingdings"/>
              <a:buChar char=""/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onboarded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200+ </a:t>
            </a:r>
            <a:r>
              <a:rPr dirty="0" sz="1100">
                <a:latin typeface="Arial"/>
                <a:cs typeface="Arial"/>
              </a:rPr>
              <a:t>items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(CDFA),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successfully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delivering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computer-based </a:t>
            </a:r>
            <a:r>
              <a:rPr dirty="0" sz="1100">
                <a:latin typeface="Arial"/>
                <a:cs typeface="Arial"/>
              </a:rPr>
              <a:t>testing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centers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remoted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proctored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online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OnVUE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(APA).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course,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develop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quality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content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helpful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they,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become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long-standing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appreciate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guidance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licensure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certification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programs.</a:t>
            </a:r>
            <a:endParaRPr sz="1100">
              <a:latin typeface="Arial"/>
              <a:cs typeface="Arial"/>
            </a:endParaRPr>
          </a:p>
          <a:p>
            <a:pPr algn="just" marL="583565" indent="-227965">
              <a:lnSpc>
                <a:spcPts val="1295"/>
              </a:lnSpc>
              <a:spcBef>
                <a:spcPts val="20"/>
              </a:spcBef>
              <a:buFont typeface="Symbol"/>
              <a:buChar char=""/>
              <a:tabLst>
                <a:tab pos="583565" algn="l"/>
              </a:tabLst>
            </a:pP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Food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Agricultural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(CDFA)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1+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  <a:p>
            <a:pPr algn="just" lvl="1" marL="1041400" indent="-228600">
              <a:lnSpc>
                <a:spcPts val="1265"/>
              </a:lnSpc>
              <a:buFont typeface="Courier New"/>
              <a:buChar char="o"/>
              <a:tabLst>
                <a:tab pos="1041400" algn="l"/>
              </a:tabLst>
            </a:pP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10">
                <a:latin typeface="Arial"/>
                <a:cs typeface="Arial"/>
              </a:rPr>
              <a:t> exams:</a:t>
            </a:r>
            <a:endParaRPr sz="1100">
              <a:latin typeface="Arial"/>
              <a:cs typeface="Arial"/>
            </a:endParaRPr>
          </a:p>
          <a:p>
            <a:pPr algn="just" lvl="2" marL="1497965" indent="-227965">
              <a:lnSpc>
                <a:spcPts val="1265"/>
              </a:lnSpc>
              <a:buFont typeface="Wingdings"/>
              <a:buChar char=""/>
              <a:tabLst>
                <a:tab pos="1497965" algn="l"/>
              </a:tabLst>
            </a:pPr>
            <a:r>
              <a:rPr dirty="0" sz="1100" spc="-1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Agricultural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Commissioner/County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Sealer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Weights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&amp;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Measures</a:t>
            </a:r>
            <a:endParaRPr sz="1100">
              <a:latin typeface="Arial"/>
              <a:cs typeface="Arial"/>
            </a:endParaRPr>
          </a:p>
          <a:p>
            <a:pPr algn="just" lvl="2" marL="1498600" marR="6350" indent="-228600">
              <a:lnSpc>
                <a:spcPts val="1260"/>
              </a:lnSpc>
              <a:spcBef>
                <a:spcPts val="65"/>
              </a:spcBef>
              <a:buFont typeface="Wingdings"/>
              <a:buChar char=""/>
              <a:tabLst>
                <a:tab pos="1498600" algn="l"/>
              </a:tabLst>
            </a:pPr>
            <a:r>
              <a:rPr dirty="0" sz="1100">
                <a:latin typeface="Arial"/>
                <a:cs typeface="Arial"/>
              </a:rPr>
              <a:t>Deputy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Agricultural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Commissioner/Deputy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3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Sealer</a:t>
            </a:r>
            <a:r>
              <a:rPr dirty="0" sz="1100" spc="3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Weights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Measures</a:t>
            </a:r>
            <a:endParaRPr sz="1100">
              <a:latin typeface="Arial"/>
              <a:cs typeface="Arial"/>
            </a:endParaRPr>
          </a:p>
          <a:p>
            <a:pPr algn="just" marL="582930" indent="-227965">
              <a:lnSpc>
                <a:spcPts val="1280"/>
              </a:lnSpc>
              <a:buFont typeface="Symbol"/>
              <a:buChar char=""/>
              <a:tabLst>
                <a:tab pos="582930" algn="l"/>
              </a:tabLst>
            </a:pPr>
            <a:r>
              <a:rPr dirty="0" sz="1100" spc="-10">
                <a:latin typeface="Arial"/>
                <a:cs typeface="Arial"/>
              </a:rPr>
              <a:t>Accessibility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Professionals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Association </a:t>
            </a:r>
            <a:r>
              <a:rPr dirty="0" sz="1100">
                <a:latin typeface="Arial"/>
                <a:cs typeface="Arial"/>
              </a:rPr>
              <a:t>(APA)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1+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  <a:p>
            <a:pPr algn="just" lvl="1" marL="1041400" indent="-228600">
              <a:lnSpc>
                <a:spcPts val="1295"/>
              </a:lnSpc>
              <a:buFont typeface="Courier New"/>
              <a:buChar char="o"/>
              <a:tabLst>
                <a:tab pos="1041400" algn="l"/>
              </a:tabLst>
            </a:pP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exam: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Accessibility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Professional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Certification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(NAPC)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exam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Lastly,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exceling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roles,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several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attended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professional </a:t>
            </a:r>
            <a:r>
              <a:rPr dirty="0" sz="1100">
                <a:latin typeface="Arial"/>
                <a:cs typeface="Arial"/>
              </a:rPr>
              <a:t>webinars, workshops, and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conferences (ATP,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SIOP, AI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workshops), presented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research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at </a:t>
            </a:r>
            <a:r>
              <a:rPr dirty="0" sz="1100" spc="-10">
                <a:latin typeface="Arial"/>
                <a:cs typeface="Arial"/>
              </a:rPr>
              <a:t>industry-</a:t>
            </a:r>
            <a:r>
              <a:rPr dirty="0" sz="1100">
                <a:latin typeface="Arial"/>
                <a:cs typeface="Arial"/>
              </a:rPr>
              <a:t>relevant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professional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conferences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(SIOP),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participated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committees </a:t>
            </a:r>
            <a:r>
              <a:rPr dirty="0" sz="1100">
                <a:latin typeface="Arial"/>
                <a:cs typeface="Arial"/>
              </a:rPr>
              <a:t>(EEXCel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committee),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spearheaded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(Utilization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Project).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1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Classification</a:t>
            </a:r>
            <a:r>
              <a:rPr dirty="0" sz="1400" spc="-2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400" spc="-2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Compensation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3335" marR="6350">
              <a:lnSpc>
                <a:spcPts val="1260"/>
              </a:lnSpc>
            </a:pPr>
            <a:r>
              <a:rPr dirty="0" sz="1100">
                <a:latin typeface="Arial"/>
                <a:cs typeface="Arial"/>
              </a:rPr>
              <a:t>Throughout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Classification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Division</a:t>
            </a:r>
            <a:r>
              <a:rPr dirty="0" sz="1100" spc="1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achieved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significant </a:t>
            </a:r>
            <a:r>
              <a:rPr dirty="0" sz="1100">
                <a:latin typeface="Arial"/>
                <a:cs typeface="Arial"/>
              </a:rPr>
              <a:t>outcomes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exceptional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clients.</a:t>
            </a:r>
            <a:endParaRPr sz="1100">
              <a:latin typeface="Arial"/>
              <a:cs typeface="Arial"/>
            </a:endParaRPr>
          </a:p>
          <a:p>
            <a:pPr marL="470534" indent="-228600">
              <a:lnSpc>
                <a:spcPts val="1305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Arial"/>
                <a:cs typeface="Arial"/>
              </a:rPr>
              <a:t>Developed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implemented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comprehensive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frameworks,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</a:t>
            </a:r>
            <a:endParaRPr sz="1100">
              <a:latin typeface="Arial"/>
              <a:cs typeface="Arial"/>
            </a:endParaRPr>
          </a:p>
          <a:p>
            <a:pPr marL="470534" marR="661670">
              <a:lnSpc>
                <a:spcPct val="103600"/>
              </a:lnSpc>
            </a:pPr>
            <a:r>
              <a:rPr dirty="0" sz="1100">
                <a:latin typeface="Arial"/>
                <a:cs typeface="Arial"/>
              </a:rPr>
              <a:t>streamlined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structures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clarity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responsibilities.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 we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conducted ten (10)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studies </a:t>
            </a:r>
            <a:r>
              <a:rPr dirty="0" sz="1100" spc="-10">
                <a:latin typeface="Arial"/>
                <a:cs typeface="Arial"/>
              </a:rPr>
              <a:t>totaling</a:t>
            </a:r>
            <a:endParaRPr sz="11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40"/>
              </a:spcBef>
            </a:pPr>
            <a:r>
              <a:rPr dirty="0" sz="1100" spc="-10">
                <a:latin typeface="Arial"/>
                <a:cs typeface="Arial"/>
              </a:rPr>
              <a:t>$277,457.50.</a:t>
            </a:r>
            <a:endParaRPr sz="1100">
              <a:latin typeface="Arial"/>
              <a:cs typeface="Arial"/>
            </a:endParaRPr>
          </a:p>
          <a:p>
            <a:pPr marL="470534" marR="265430" indent="-228600">
              <a:lnSpc>
                <a:spcPct val="103499"/>
              </a:lnSpc>
              <a:spcBef>
                <a:spcPts val="7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extensive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research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tailored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compensation </a:t>
            </a:r>
            <a:r>
              <a:rPr dirty="0" sz="1100">
                <a:latin typeface="Arial"/>
                <a:cs typeface="Arial"/>
              </a:rPr>
              <a:t>recommendations,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competitiveness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labor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enhanced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retention.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eighteen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(18)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compensation </a:t>
            </a:r>
            <a:r>
              <a:rPr dirty="0" sz="1100">
                <a:latin typeface="Arial"/>
                <a:cs typeface="Arial"/>
              </a:rPr>
              <a:t>studies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$731,322.50.</a:t>
            </a:r>
            <a:endParaRPr sz="1100">
              <a:latin typeface="Arial"/>
              <a:cs typeface="Arial"/>
            </a:endParaRPr>
          </a:p>
          <a:p>
            <a:pPr marL="470534" marR="9525" indent="-228600">
              <a:lnSpc>
                <a:spcPct val="103600"/>
              </a:lnSpc>
              <a:spcBef>
                <a:spcPts val="6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stand-</a:t>
            </a:r>
            <a:r>
              <a:rPr dirty="0" sz="1100">
                <a:latin typeface="Arial"/>
                <a:cs typeface="Arial"/>
              </a:rPr>
              <a:t>alone</a:t>
            </a:r>
            <a:r>
              <a:rPr dirty="0" sz="1100" spc="-10">
                <a:latin typeface="Arial"/>
                <a:cs typeface="Arial"/>
              </a:rPr>
              <a:t> classification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conducted </a:t>
            </a:r>
            <a:r>
              <a:rPr dirty="0" sz="1100">
                <a:latin typeface="Arial"/>
                <a:cs typeface="Arial"/>
              </a:rPr>
              <a:t>twenty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(20)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combination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$1,444,982.50.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17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560" y="893318"/>
            <a:ext cx="5969635" cy="809117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469900" marR="219710">
              <a:lnSpc>
                <a:spcPct val="103600"/>
              </a:lnSpc>
              <a:spcBef>
                <a:spcPts val="50"/>
              </a:spcBef>
            </a:pPr>
            <a:r>
              <a:rPr dirty="0" sz="1100">
                <a:latin typeface="Arial"/>
                <a:cs typeface="Arial"/>
              </a:rPr>
              <a:t>Various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carried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23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24.</a:t>
            </a:r>
            <a:endParaRPr sz="1100">
              <a:latin typeface="Arial"/>
              <a:cs typeface="Arial"/>
            </a:endParaRPr>
          </a:p>
          <a:p>
            <a:pPr algn="just" marL="469900" marR="165735" indent="-228600">
              <a:lnSpc>
                <a:spcPct val="10340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Designed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client-</a:t>
            </a:r>
            <a:r>
              <a:rPr dirty="0" sz="1100">
                <a:latin typeface="Arial"/>
                <a:cs typeface="Arial"/>
              </a:rPr>
              <a:t>facing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webinars,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training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empowering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professionals</a:t>
            </a:r>
            <a:r>
              <a:rPr dirty="0" sz="1100" spc="-20">
                <a:latin typeface="Arial"/>
                <a:cs typeface="Arial"/>
              </a:rPr>
              <a:t> (and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own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decisions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capabilities.</a:t>
            </a:r>
            <a:endParaRPr sz="1100">
              <a:latin typeface="Arial"/>
              <a:cs typeface="Arial"/>
            </a:endParaRPr>
          </a:p>
          <a:p>
            <a:pPr marL="469900" marR="80645" indent="-228600">
              <a:lnSpc>
                <a:spcPct val="103499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Started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outside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vendor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streamline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Compensation </a:t>
            </a:r>
            <a:r>
              <a:rPr dirty="0" sz="1100">
                <a:latin typeface="Arial"/>
                <a:cs typeface="Arial"/>
              </a:rPr>
              <a:t>processes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PDQ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distribution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interview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scheduling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completion, classification specification </a:t>
            </a:r>
            <a:r>
              <a:rPr dirty="0" sz="1100">
                <a:latin typeface="Arial"/>
                <a:cs typeface="Arial"/>
              </a:rPr>
              <a:t>creation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updates,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matching,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reporting.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Work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December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2024.</a:t>
            </a:r>
            <a:endParaRPr sz="1100">
              <a:latin typeface="Arial"/>
              <a:cs typeface="Arial"/>
            </a:endParaRPr>
          </a:p>
          <a:p>
            <a:pPr marL="469900" marR="17145" indent="-228600">
              <a:lnSpc>
                <a:spcPct val="103499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standalone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organizations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specific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FLSA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incumbents,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incumbent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level,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created </a:t>
            </a:r>
            <a:r>
              <a:rPr dirty="0" sz="1100">
                <a:latin typeface="Arial"/>
                <a:cs typeface="Arial"/>
              </a:rPr>
              <a:t>wage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progression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tools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(4)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$65,587.</a:t>
            </a:r>
            <a:endParaRPr sz="1100">
              <a:latin typeface="Arial"/>
              <a:cs typeface="Arial"/>
            </a:endParaRPr>
          </a:p>
          <a:p>
            <a:pPr marL="469900" marR="40005" indent="-228600">
              <a:lnSpc>
                <a:spcPct val="10360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Continued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incremental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ensure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increasing </a:t>
            </a:r>
            <a:r>
              <a:rPr dirty="0" sz="1100">
                <a:latin typeface="Arial"/>
                <a:cs typeface="Arial"/>
              </a:rPr>
              <a:t>quality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efficiency.</a:t>
            </a:r>
            <a:endParaRPr sz="1100">
              <a:latin typeface="Arial"/>
              <a:cs typeface="Arial"/>
            </a:endParaRPr>
          </a:p>
          <a:p>
            <a:pPr marL="469900" marR="132715" indent="-228600">
              <a:lnSpc>
                <a:spcPct val="10340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Filled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standing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vacancy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[Principal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Consultant]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qualified, </a:t>
            </a:r>
            <a:r>
              <a:rPr dirty="0" sz="1100">
                <a:latin typeface="Arial"/>
                <a:cs typeface="Arial"/>
              </a:rPr>
              <a:t>experienced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individual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(David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Prieto),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capacity,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capability,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providing </a:t>
            </a:r>
            <a:r>
              <a:rPr dirty="0" sz="1100">
                <a:latin typeface="Arial"/>
                <a:cs typeface="Arial"/>
              </a:rPr>
              <a:t>key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division.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1100">
              <a:latin typeface="Arial"/>
              <a:cs typeface="Arial"/>
            </a:endParaRPr>
          </a:p>
          <a:p>
            <a:pPr algn="ctr" marR="100965">
              <a:lnSpc>
                <a:spcPct val="100000"/>
              </a:lnSpc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Diversity</a:t>
            </a:r>
            <a:r>
              <a:rPr dirty="0" sz="1400" spc="-3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Equity</a:t>
            </a:r>
            <a:r>
              <a:rPr dirty="0" sz="1400" spc="-2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Inclusion</a:t>
            </a:r>
            <a:r>
              <a:rPr dirty="0" sz="1400" spc="-1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Belonging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6350">
              <a:lnSpc>
                <a:spcPts val="127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DEIB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experienced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significant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growth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interest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this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year.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From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2023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2024,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DEIB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successfully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secured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renewed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contracts.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65"/>
              </a:spcBef>
            </a:pPr>
            <a:r>
              <a:rPr dirty="0" sz="1100">
                <a:latin typeface="Arial"/>
                <a:cs typeface="Arial"/>
              </a:rPr>
              <a:t>Notable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Achievements: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ts val="1295"/>
              </a:lnSpc>
              <a:spcBef>
                <a:spcPts val="121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Major</a:t>
            </a:r>
            <a:r>
              <a:rPr dirty="0" sz="1100" spc="-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7E0039"/>
                </a:solidFill>
                <a:latin typeface="Arial"/>
                <a:cs typeface="Arial"/>
              </a:rPr>
              <a:t>Win: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25"/>
              </a:spcBef>
            </a:pPr>
            <a:r>
              <a:rPr dirty="0" sz="1100">
                <a:latin typeface="Arial"/>
                <a:cs typeface="Arial"/>
              </a:rPr>
              <a:t>Secured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statewide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REIB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(Racial,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Equity,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Implicit</a:t>
            </a:r>
            <a:r>
              <a:rPr dirty="0" sz="1100" spc="2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Bias)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229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22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Social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Services.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REIB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curricula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vendors,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hosting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highest-</a:t>
            </a:r>
            <a:r>
              <a:rPr dirty="0" sz="1100">
                <a:latin typeface="Arial"/>
                <a:cs typeface="Arial"/>
              </a:rPr>
              <a:t>attended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webinar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State’s</a:t>
            </a:r>
            <a:r>
              <a:rPr dirty="0" sz="1100" spc="1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REIB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initiative,</a:t>
            </a:r>
            <a:r>
              <a:rPr dirty="0" sz="1100" spc="1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focusing</a:t>
            </a:r>
            <a:r>
              <a:rPr dirty="0" sz="1100" spc="1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 spc="-10">
                <a:latin typeface="Arial"/>
                <a:cs typeface="Arial"/>
              </a:rPr>
              <a:t>Trauma-</a:t>
            </a:r>
            <a:r>
              <a:rPr dirty="0" sz="1100">
                <a:latin typeface="Arial"/>
                <a:cs typeface="Arial"/>
              </a:rPr>
              <a:t>Informed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Agencies.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ts val="1295"/>
              </a:lnSpc>
              <a:spcBef>
                <a:spcPts val="121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Major</a:t>
            </a:r>
            <a:r>
              <a:rPr dirty="0" sz="1100" spc="-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Achievement: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700"/>
              </a:lnSpc>
              <a:spcBef>
                <a:spcPts val="30"/>
              </a:spcBef>
            </a:pP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Comprehensive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DEIB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Enterprise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Loveland,</a:t>
            </a:r>
            <a:r>
              <a:rPr dirty="0" sz="1100" spc="-25">
                <a:latin typeface="Arial"/>
                <a:cs typeface="Arial"/>
              </a:rPr>
              <a:t> CO,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successfully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renewed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contract.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Transitioned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Northglenn,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Claremont,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Durango,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Martinez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Enterprise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Engagements.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ts val="1295"/>
              </a:lnSpc>
              <a:spcBef>
                <a:spcPts val="121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Speaking</a:t>
            </a:r>
            <a:r>
              <a:rPr dirty="0" sz="1100" spc="-5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Engagement: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ts val="1270"/>
              </a:lnSpc>
              <a:spcBef>
                <a:spcPts val="55"/>
              </a:spcBef>
            </a:pPr>
            <a:r>
              <a:rPr dirty="0" sz="1100" spc="-10">
                <a:latin typeface="Arial"/>
                <a:cs typeface="Arial"/>
              </a:rPr>
              <a:t>Presented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National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Forum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Black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Public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Administrators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(NFBPA)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Moreno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Valley </a:t>
            </a:r>
            <a:r>
              <a:rPr dirty="0" sz="1100">
                <a:latin typeface="Arial"/>
                <a:cs typeface="Arial"/>
              </a:rPr>
              <a:t>College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Summit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second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consecutive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ts val="1295"/>
              </a:lnSpc>
              <a:spcBef>
                <a:spcPts val="117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Product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Service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Enhancement: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30"/>
              </a:spcBef>
            </a:pPr>
            <a:r>
              <a:rPr dirty="0" sz="1100">
                <a:latin typeface="Arial"/>
                <a:cs typeface="Arial"/>
              </a:rPr>
              <a:t>Recognizing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comprehensive approach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inclusion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engagement,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DEIB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introduced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“Enterprise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Model.”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model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addressing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diverse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experiences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leadership,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staff,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departments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2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organizations.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It </a:t>
            </a:r>
            <a:r>
              <a:rPr dirty="0" sz="1100">
                <a:latin typeface="Arial"/>
                <a:cs typeface="Arial"/>
              </a:rPr>
              <a:t>empowers each level to effectively implement and understand DEIB principles in alignment </a:t>
            </a:r>
            <a:r>
              <a:rPr dirty="0" sz="1100" spc="-20">
                <a:latin typeface="Arial"/>
                <a:cs typeface="Arial"/>
              </a:rPr>
              <a:t>with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roles,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driving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actionable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initiatives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measurable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outcomes.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workflow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enterprise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18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63600" y="893318"/>
            <a:ext cx="6045200" cy="820928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50800" marR="43180">
              <a:lnSpc>
                <a:spcPct val="95700"/>
              </a:lnSpc>
              <a:spcBef>
                <a:spcPts val="155"/>
              </a:spcBef>
            </a:pPr>
            <a:r>
              <a:rPr dirty="0" sz="1100">
                <a:latin typeface="Arial"/>
                <a:cs typeface="Arial"/>
              </a:rPr>
              <a:t>model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involves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collaboratively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defining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DEIB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level,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establishing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metrics,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guiding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toward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actionable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responses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promptly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address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challenges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may </a:t>
            </a:r>
            <a:r>
              <a:rPr dirty="0" sz="1100">
                <a:latin typeface="Arial"/>
                <a:cs typeface="Arial"/>
              </a:rPr>
              <a:t>arise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DEIB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journey.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Institute</a:t>
            </a:r>
            <a:r>
              <a:rPr dirty="0" sz="1400" spc="-3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for</a:t>
            </a:r>
            <a:r>
              <a:rPr dirty="0" sz="1400" spc="-3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Public</a:t>
            </a:r>
            <a:r>
              <a:rPr dirty="0" sz="1400" spc="-3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Sector</a:t>
            </a:r>
            <a:r>
              <a:rPr dirty="0" sz="1400" spc="-2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Employee</a:t>
            </a:r>
            <a:r>
              <a:rPr dirty="0" sz="1400" spc="-3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Engagement</a:t>
            </a:r>
            <a:r>
              <a:rPr dirty="0" sz="1400" spc="-2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(IPSEE)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400">
              <a:latin typeface="Arial"/>
              <a:cs typeface="Arial"/>
            </a:endParaRPr>
          </a:p>
          <a:p>
            <a:pPr marL="50800" marR="263525">
              <a:lnSpc>
                <a:spcPts val="127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/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Offered: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Planning,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Leadership Coaching</a:t>
            </a:r>
            <a:endParaRPr sz="1100">
              <a:latin typeface="Arial"/>
              <a:cs typeface="Arial"/>
            </a:endParaRPr>
          </a:p>
          <a:p>
            <a:pPr marL="508000" marR="342265" indent="-228600">
              <a:lnSpc>
                <a:spcPts val="1270"/>
              </a:lnSpc>
              <a:spcBef>
                <a:spcPts val="60"/>
              </a:spcBef>
              <a:buFont typeface="Symbol"/>
              <a:buChar char=""/>
              <a:tabLst>
                <a:tab pos="508000" algn="l"/>
              </a:tabLst>
            </a:pPr>
            <a:r>
              <a:rPr dirty="0" sz="1100">
                <a:latin typeface="Arial"/>
                <a:cs typeface="Arial"/>
              </a:rPr>
              <a:t>Surveyed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29,000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12,000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responses,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overall </a:t>
            </a:r>
            <a:r>
              <a:rPr dirty="0" sz="1100">
                <a:latin typeface="Arial"/>
                <a:cs typeface="Arial"/>
              </a:rPr>
              <a:t>response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41%.</a:t>
            </a:r>
            <a:endParaRPr sz="1100">
              <a:latin typeface="Arial"/>
              <a:cs typeface="Arial"/>
            </a:endParaRPr>
          </a:p>
          <a:p>
            <a:pPr marL="507365" indent="-227965">
              <a:lnSpc>
                <a:spcPts val="1300"/>
              </a:lnSpc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Completed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repeat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clients.</a:t>
            </a:r>
            <a:endParaRPr sz="1100">
              <a:latin typeface="Arial"/>
              <a:cs typeface="Arial"/>
            </a:endParaRPr>
          </a:p>
          <a:p>
            <a:pPr marL="507365" marR="86995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biennial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poll,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benchmarks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(private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sector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sector,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federal,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government).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Janelle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Callahan,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co-</a:t>
            </a:r>
            <a:r>
              <a:rPr dirty="0" sz="1100">
                <a:latin typeface="Arial"/>
                <a:cs typeface="Arial"/>
              </a:rPr>
              <a:t>founder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IPSEE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Principal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Consultant,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major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findings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webinar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February.</a:t>
            </a:r>
            <a:endParaRPr sz="1100">
              <a:latin typeface="Arial"/>
              <a:cs typeface="Arial"/>
            </a:endParaRPr>
          </a:p>
          <a:p>
            <a:pPr marL="507365" marR="226060" indent="-228600">
              <a:lnSpc>
                <a:spcPct val="95800"/>
              </a:lnSpc>
              <a:spcBef>
                <a:spcPts val="30"/>
              </a:spcBef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Planning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honor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outstanding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results,</a:t>
            </a:r>
            <a:r>
              <a:rPr dirty="0" sz="1100" spc="-25">
                <a:latin typeface="Arial"/>
                <a:cs typeface="Arial"/>
              </a:rPr>
              <a:t> as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high-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benchmark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be </a:t>
            </a:r>
            <a:r>
              <a:rPr dirty="0" sz="1100">
                <a:latin typeface="Arial"/>
                <a:cs typeface="Arial"/>
              </a:rPr>
              <a:t>among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top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10%.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suggested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because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there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good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options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organizations.</a:t>
            </a:r>
            <a:endParaRPr sz="1100">
              <a:latin typeface="Arial"/>
              <a:cs typeface="Arial"/>
            </a:endParaRPr>
          </a:p>
          <a:p>
            <a:pPr marL="507365" marR="279400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Advanced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language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translation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offering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expertise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Senior </a:t>
            </a:r>
            <a:r>
              <a:rPr dirty="0" sz="1100">
                <a:latin typeface="Arial"/>
                <a:cs typeface="Arial"/>
              </a:rPr>
              <a:t>Consultant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Gonzalez,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professional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provider,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offers </a:t>
            </a:r>
            <a:r>
              <a:rPr dirty="0" sz="1100">
                <a:latin typeface="Arial"/>
                <a:cs typeface="Arial"/>
              </a:rPr>
              <a:t>translations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languages.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translated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Spanish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Haitian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Creole.</a:t>
            </a:r>
            <a:endParaRPr sz="1100">
              <a:latin typeface="Arial"/>
              <a:cs typeface="Arial"/>
            </a:endParaRPr>
          </a:p>
          <a:p>
            <a:pPr marL="507365" marR="287655" indent="-229235">
              <a:lnSpc>
                <a:spcPts val="1270"/>
              </a:lnSpc>
              <a:spcBef>
                <a:spcPts val="55"/>
              </a:spcBef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Developed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analytical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offering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stay/leave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differentiators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survey </a:t>
            </a:r>
            <a:r>
              <a:rPr dirty="0" sz="1100">
                <a:latin typeface="Arial"/>
                <a:cs typeface="Arial"/>
              </a:rPr>
              <a:t>questions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showing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largest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differences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between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those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compared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those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leave.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Understanding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questions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help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retention.</a:t>
            </a:r>
            <a:endParaRPr sz="11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6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Client</a:t>
            </a:r>
            <a:r>
              <a:rPr dirty="0" sz="1100" spc="-1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Spotlight</a:t>
            </a:r>
            <a:endParaRPr sz="1100">
              <a:latin typeface="Arial"/>
              <a:cs typeface="Arial"/>
            </a:endParaRPr>
          </a:p>
          <a:p>
            <a:pPr marL="507365" marR="111125" indent="-229235">
              <a:lnSpc>
                <a:spcPts val="1260"/>
              </a:lnSpc>
              <a:spcBef>
                <a:spcPts val="115"/>
              </a:spcBef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Conducted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Houston,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</a:t>
            </a:r>
            <a:r>
              <a:rPr dirty="0" baseline="27777" sz="1050">
                <a:latin typeface="Arial"/>
                <a:cs typeface="Arial"/>
              </a:rPr>
              <a:t>th</a:t>
            </a:r>
            <a:r>
              <a:rPr dirty="0" baseline="27777" sz="1050" spc="142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largest</a:t>
            </a:r>
            <a:r>
              <a:rPr dirty="0" sz="1100" spc="-20">
                <a:latin typeface="Arial"/>
                <a:cs typeface="Arial"/>
              </a:rPr>
              <a:t> city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U.S.</a:t>
            </a:r>
            <a:endParaRPr sz="1100">
              <a:latin typeface="Arial"/>
              <a:cs typeface="Arial"/>
            </a:endParaRPr>
          </a:p>
          <a:p>
            <a:pPr marL="507365" marR="187960" indent="-228600">
              <a:lnSpc>
                <a:spcPts val="1270"/>
              </a:lnSpc>
              <a:spcBef>
                <a:spcPts val="70"/>
              </a:spcBef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Participated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City’s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Learn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Summit,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help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leaders </a:t>
            </a:r>
            <a:r>
              <a:rPr dirty="0" sz="1100">
                <a:latin typeface="Arial"/>
                <a:cs typeface="Arial"/>
              </a:rPr>
              <a:t>understand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plans.</a:t>
            </a:r>
            <a:endParaRPr sz="1100">
              <a:latin typeface="Arial"/>
              <a:cs typeface="Arial"/>
            </a:endParaRPr>
          </a:p>
          <a:p>
            <a:pPr marL="507365" indent="-227965">
              <a:lnSpc>
                <a:spcPts val="1300"/>
              </a:lnSpc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Discussed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1-</a:t>
            </a:r>
            <a:r>
              <a:rPr dirty="0" sz="1100">
                <a:latin typeface="Arial"/>
                <a:cs typeface="Arial"/>
              </a:rPr>
              <a:t>hour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departments.</a:t>
            </a:r>
            <a:endParaRPr sz="1100">
              <a:latin typeface="Arial"/>
              <a:cs typeface="Arial"/>
            </a:endParaRPr>
          </a:p>
          <a:p>
            <a:pPr marL="507365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Briefed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mayor’s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feedback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reports.</a:t>
            </a:r>
            <a:endParaRPr sz="1100">
              <a:latin typeface="Arial"/>
              <a:cs typeface="Arial"/>
            </a:endParaRPr>
          </a:p>
          <a:p>
            <a:pPr marL="507365" marR="180975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507365" algn="l"/>
              </a:tabLst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ordered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units,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driver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analyses</a:t>
            </a:r>
            <a:r>
              <a:rPr dirty="0" sz="1100" spc="-25">
                <a:latin typeface="Arial"/>
                <a:cs typeface="Arial"/>
              </a:rPr>
              <a:t> for </a:t>
            </a:r>
            <a:r>
              <a:rPr dirty="0" sz="1100">
                <a:latin typeface="Arial"/>
                <a:cs typeface="Arial"/>
              </a:rPr>
              <a:t>17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1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400" b="1" i="1">
                <a:solidFill>
                  <a:srgbClr val="780029"/>
                </a:solidFill>
                <a:latin typeface="Arial"/>
                <a:cs typeface="Arial"/>
              </a:rPr>
              <a:t>State</a:t>
            </a:r>
            <a:r>
              <a:rPr dirty="0" sz="1400" spc="-15" b="1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80029"/>
                </a:solidFill>
                <a:latin typeface="Arial"/>
                <a:cs typeface="Arial"/>
              </a:rPr>
              <a:t>Practice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00">
              <a:latin typeface="Arial"/>
              <a:cs typeface="Arial"/>
            </a:endParaRPr>
          </a:p>
          <a:p>
            <a:pPr marL="50165" marR="8255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better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despite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$27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billion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dollar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deficit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is </a:t>
            </a:r>
            <a:r>
              <a:rPr dirty="0" sz="1100">
                <a:latin typeface="Arial"/>
                <a:cs typeface="Arial"/>
              </a:rPr>
              <a:t>having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negative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Industrial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(DIR)</a:t>
            </a:r>
            <a:r>
              <a:rPr dirty="0" sz="1100" spc="-25">
                <a:latin typeface="Arial"/>
                <a:cs typeface="Arial"/>
              </a:rPr>
              <a:t> is </a:t>
            </a:r>
            <a:r>
              <a:rPr dirty="0" sz="1100">
                <a:latin typeface="Arial"/>
                <a:cs typeface="Arial"/>
              </a:rPr>
              <a:t>driving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multiple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studies,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workload/fee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studies</a:t>
            </a:r>
            <a:r>
              <a:rPr dirty="0" sz="1100" spc="-25">
                <a:latin typeface="Arial"/>
                <a:cs typeface="Arial"/>
              </a:rPr>
              <a:t> and </a:t>
            </a:r>
            <a:r>
              <a:rPr dirty="0" sz="1100">
                <a:latin typeface="Arial"/>
                <a:cs typeface="Arial"/>
              </a:rPr>
              <a:t>customized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surpassed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biggest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demand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supplemental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levels</a:t>
            </a:r>
            <a:r>
              <a:rPr dirty="0" sz="1100" spc="-25">
                <a:latin typeface="Arial"/>
                <a:cs typeface="Arial"/>
              </a:rPr>
              <a:t> as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search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positioned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variety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future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19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968365" cy="76708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72415">
              <a:lnSpc>
                <a:spcPts val="1270"/>
              </a:lnSpc>
              <a:spcBef>
                <a:spcPts val="180"/>
              </a:spcBef>
            </a:pP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bench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consultants.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(See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accomplishments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in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other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Product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and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Services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areas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within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the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State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CA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market)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ISD</a:t>
            </a:r>
            <a:r>
              <a:rPr dirty="0" sz="1400" spc="-20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400" spc="-1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Production</a:t>
            </a:r>
            <a:endParaRPr sz="1400">
              <a:latin typeface="Arial"/>
              <a:cs typeface="Arial"/>
            </a:endParaRPr>
          </a:p>
          <a:p>
            <a:pPr marL="469265" marR="33020" indent="-228600">
              <a:lnSpc>
                <a:spcPct val="95800"/>
              </a:lnSpc>
              <a:spcBef>
                <a:spcPts val="1385"/>
              </a:spcBef>
              <a:buClr>
                <a:srgbClr val="000000"/>
              </a:buClr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Implementation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of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Electronic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Timesheets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Expenses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for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all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Employees</a:t>
            </a:r>
            <a:r>
              <a:rPr dirty="0" sz="1100" spc="-2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Nearly </a:t>
            </a:r>
            <a:r>
              <a:rPr dirty="0" sz="1100">
                <a:latin typeface="Arial"/>
                <a:cs typeface="Arial"/>
              </a:rPr>
              <a:t>half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intermittent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convert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electronic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timesheets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expenses </a:t>
            </a:r>
            <a:r>
              <a:rPr dirty="0" sz="1100">
                <a:latin typeface="Arial"/>
                <a:cs typeface="Arial"/>
              </a:rPr>
              <a:t>when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reached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digital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transformation.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proctors</a:t>
            </a:r>
            <a:r>
              <a:rPr dirty="0" sz="1100" spc="-25">
                <a:latin typeface="Arial"/>
                <a:cs typeface="Arial"/>
              </a:rPr>
              <a:t> and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subject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matter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submitting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paper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timesheets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that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would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important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our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re-</a:t>
            </a:r>
            <a:r>
              <a:rPr dirty="0" sz="1100">
                <a:latin typeface="Arial"/>
                <a:cs typeface="Arial"/>
              </a:rPr>
              <a:t>onboarded,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assigned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licenses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compliance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are </a:t>
            </a: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submitting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weekly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electronic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timesheets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reports.</a:t>
            </a:r>
            <a:endParaRPr sz="1100">
              <a:latin typeface="Arial"/>
              <a:cs typeface="Arial"/>
            </a:endParaRPr>
          </a:p>
          <a:p>
            <a:pPr marL="469900" marR="111760" indent="-228600">
              <a:lnSpc>
                <a:spcPct val="95800"/>
              </a:lnSpc>
              <a:buClr>
                <a:srgbClr val="000000"/>
              </a:buClr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New</a:t>
            </a:r>
            <a:r>
              <a:rPr dirty="0" sz="1100" spc="-4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Technology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Deployments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for</a:t>
            </a:r>
            <a:r>
              <a:rPr dirty="0" sz="1100" spc="-4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Business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Development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Talent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Marketing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7E0039"/>
                </a:solidFill>
                <a:latin typeface="Arial"/>
                <a:cs typeface="Arial"/>
              </a:rPr>
              <a:t>–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web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domain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u="sng" sz="1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https://www.cpshr.us</a:t>
            </a:r>
            <a:r>
              <a:rPr dirty="0" u="none" sz="1100" spc="-25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–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content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management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hosting</a:t>
            </a:r>
            <a:r>
              <a:rPr dirty="0" u="none" sz="1100" spc="-25">
                <a:latin typeface="Arial"/>
                <a:cs typeface="Arial"/>
              </a:rPr>
              <a:t> has </a:t>
            </a:r>
            <a:r>
              <a:rPr dirty="0" u="none" sz="1100">
                <a:latin typeface="Arial"/>
                <a:cs typeface="Arial"/>
              </a:rPr>
              <a:t>migrated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from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Webflow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WordPress,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enabling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cost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savings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more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user-friendly </a:t>
            </a:r>
            <a:r>
              <a:rPr dirty="0" u="none" sz="1100">
                <a:latin typeface="Arial"/>
                <a:cs typeface="Arial"/>
              </a:rPr>
              <a:t>interface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creating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managing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content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our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business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units.</a:t>
            </a:r>
            <a:r>
              <a:rPr dirty="0" u="none" sz="1100" spc="27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Our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Talent </a:t>
            </a:r>
            <a:r>
              <a:rPr dirty="0" u="none" sz="1100">
                <a:latin typeface="Arial"/>
                <a:cs typeface="Arial"/>
              </a:rPr>
              <a:t>Marketing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business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unit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has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also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moved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off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Webflow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Unbounce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easier </a:t>
            </a:r>
            <a:r>
              <a:rPr dirty="0" u="none" sz="1100">
                <a:latin typeface="Arial"/>
                <a:cs typeface="Arial"/>
              </a:rPr>
              <a:t>management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their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client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domains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landing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pages.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Business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Development </a:t>
            </a:r>
            <a:r>
              <a:rPr dirty="0" u="none" sz="1100">
                <a:latin typeface="Arial"/>
                <a:cs typeface="Arial"/>
              </a:rPr>
              <a:t>team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has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deployed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Responsive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RFP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proposal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management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and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speed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up</a:t>
            </a:r>
            <a:r>
              <a:rPr dirty="0" u="none" sz="1100" spc="-25">
                <a:latin typeface="Arial"/>
                <a:cs typeface="Arial"/>
              </a:rPr>
              <a:t> the </a:t>
            </a:r>
            <a:r>
              <a:rPr dirty="0" u="none" sz="1100">
                <a:latin typeface="Arial"/>
                <a:cs typeface="Arial"/>
              </a:rPr>
              <a:t>proposal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generation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 marL="469900" marR="63500" indent="-228600">
              <a:lnSpc>
                <a:spcPct val="95800"/>
              </a:lnSpc>
              <a:buClr>
                <a:srgbClr val="000000"/>
              </a:buClr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Technology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Solutions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for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Chicago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Police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Fire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Exams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Assessments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7E0039"/>
                </a:solidFill>
                <a:latin typeface="Arial"/>
                <a:cs typeface="Arial"/>
              </a:rPr>
              <a:t>- </a:t>
            </a:r>
            <a:r>
              <a:rPr dirty="0" sz="1100">
                <a:latin typeface="Arial"/>
                <a:cs typeface="Arial"/>
              </a:rPr>
              <a:t>Providing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myriad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technology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solutions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small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scale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large-</a:t>
            </a:r>
            <a:r>
              <a:rPr dirty="0" sz="1100">
                <a:latin typeface="Arial"/>
                <a:cs typeface="Arial"/>
              </a:rPr>
              <a:t>scale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engagements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200+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Chromebook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examinations,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check-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scanning </a:t>
            </a:r>
            <a:r>
              <a:rPr dirty="0" sz="1100">
                <a:latin typeface="Arial"/>
                <a:cs typeface="Arial"/>
              </a:rPr>
              <a:t>stations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written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examinations,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deployment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Chromebooks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accept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entry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level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applications.</a:t>
            </a:r>
            <a:endParaRPr sz="1100">
              <a:latin typeface="Arial"/>
              <a:cs typeface="Arial"/>
            </a:endParaRPr>
          </a:p>
          <a:p>
            <a:pPr marL="469900" marR="134620" indent="-228600">
              <a:lnSpc>
                <a:spcPct val="95800"/>
              </a:lnSpc>
              <a:buClr>
                <a:srgbClr val="000000"/>
              </a:buClr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Implementation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of</a:t>
            </a:r>
            <a:r>
              <a:rPr dirty="0" sz="1100" spc="-2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NeoGov</a:t>
            </a:r>
            <a:r>
              <a:rPr dirty="0" sz="1100" spc="-2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for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HR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Management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0039"/>
                </a:solidFill>
                <a:latin typeface="Arial"/>
                <a:cs typeface="Arial"/>
              </a:rPr>
              <a:t>-</a:t>
            </a:r>
            <a:r>
              <a:rPr dirty="0" sz="1100" spc="-20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her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Integrity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HRP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capabilities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onboarding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performance </a:t>
            </a:r>
            <a:r>
              <a:rPr dirty="0" sz="1100">
                <a:latin typeface="Arial"/>
                <a:cs typeface="Arial"/>
              </a:rPr>
              <a:t>management.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found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insufficient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initiated </a:t>
            </a:r>
            <a:r>
              <a:rPr dirty="0" sz="1100">
                <a:latin typeface="Arial"/>
                <a:cs typeface="Arial"/>
              </a:rPr>
              <a:t>discussions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NeoGov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implementation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actively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implement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various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modules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HRIS,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Onboarding,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Benefits </a:t>
            </a:r>
            <a:r>
              <a:rPr dirty="0" sz="1100">
                <a:latin typeface="Arial"/>
                <a:cs typeface="Arial"/>
              </a:rPr>
              <a:t>Management,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Management.</a:t>
            </a:r>
            <a:endParaRPr sz="1100">
              <a:latin typeface="Arial"/>
              <a:cs typeface="Arial"/>
            </a:endParaRPr>
          </a:p>
          <a:p>
            <a:pPr marL="469900" marR="39370" indent="-228600">
              <a:lnSpc>
                <a:spcPct val="95800"/>
              </a:lnSpc>
              <a:buClr>
                <a:srgbClr val="000000"/>
              </a:buClr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Artificial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Intelligence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(AI)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Exploration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7E0039"/>
                </a:solidFill>
                <a:latin typeface="Arial"/>
                <a:cs typeface="Arial"/>
              </a:rPr>
              <a:t>–</a:t>
            </a:r>
            <a:r>
              <a:rPr dirty="0" sz="1100" spc="-30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deployed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Microsoft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CoPilot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licensing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select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exploration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AI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Channel</a:t>
            </a:r>
            <a:r>
              <a:rPr dirty="0" sz="1100" spc="-25">
                <a:latin typeface="Arial"/>
                <a:cs typeface="Arial"/>
              </a:rPr>
              <a:t> has </a:t>
            </a:r>
            <a:r>
              <a:rPr dirty="0" sz="1100">
                <a:latin typeface="Arial"/>
                <a:cs typeface="Arial"/>
              </a:rPr>
              <a:t>launched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discuss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ideas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experiences.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are </a:t>
            </a:r>
            <a:r>
              <a:rPr dirty="0" sz="1100">
                <a:latin typeface="Arial"/>
                <a:cs typeface="Arial"/>
              </a:rPr>
              <a:t>tracking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usage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keeping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assets </a:t>
            </a:r>
            <a:r>
              <a:rPr dirty="0" sz="1100">
                <a:latin typeface="Arial"/>
                <a:cs typeface="Arial"/>
              </a:rPr>
              <a:t>safe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comparing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viability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various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tools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like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ChatGPT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ClaudeAI.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>
                <a:latin typeface="Arial"/>
                <a:cs typeface="Arial"/>
              </a:rPr>
              <a:t>next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identify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potential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internally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streamlining </a:t>
            </a:r>
            <a:r>
              <a:rPr dirty="0" sz="1100">
                <a:latin typeface="Arial"/>
                <a:cs typeface="Arial"/>
              </a:rPr>
              <a:t>processes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efficiencies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critical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vision</a:t>
            </a:r>
            <a:r>
              <a:rPr dirty="0" sz="1100" spc="-25">
                <a:latin typeface="Arial"/>
                <a:cs typeface="Arial"/>
              </a:rPr>
              <a:t> for </a:t>
            </a:r>
            <a:r>
              <a:rPr dirty="0" sz="1100" spc="-10">
                <a:latin typeface="Arial"/>
                <a:cs typeface="Arial"/>
              </a:rPr>
              <a:t>2030.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b="1" i="1">
                <a:solidFill>
                  <a:srgbClr val="7E0039"/>
                </a:solidFill>
                <a:latin typeface="Arial"/>
                <a:cs typeface="Arial"/>
              </a:rPr>
              <a:t>Human</a:t>
            </a:r>
            <a:r>
              <a:rPr dirty="0" sz="1400" spc="-35" b="1" i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E0039"/>
                </a:solidFill>
                <a:latin typeface="Arial"/>
                <a:cs typeface="Arial"/>
              </a:rPr>
              <a:t>Resources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  <a:spcBef>
                <a:spcPts val="5"/>
              </a:spcBef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Human</a:t>
            </a:r>
            <a:r>
              <a:rPr dirty="0" sz="1100" spc="1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Resources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dedicated</a:t>
            </a:r>
            <a:r>
              <a:rPr dirty="0" sz="1100" spc="1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efforts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this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year</a:t>
            </a:r>
            <a:r>
              <a:rPr dirty="0" sz="1100" spc="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have</a:t>
            </a:r>
            <a:r>
              <a:rPr dirty="0" sz="1100" spc="1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focused</a:t>
            </a:r>
            <a:r>
              <a:rPr dirty="0" sz="1100" spc="1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100" spc="1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enhancing</a:t>
            </a:r>
            <a:r>
              <a:rPr dirty="0" sz="1100" spc="1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benefits,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refining</a:t>
            </a:r>
            <a:r>
              <a:rPr dirty="0" sz="1100" spc="3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compensation</a:t>
            </a:r>
            <a:r>
              <a:rPr dirty="0" sz="1100" spc="3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structures,</a:t>
            </a:r>
            <a:r>
              <a:rPr dirty="0" sz="1100" spc="3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fostering</a:t>
            </a:r>
            <a:r>
              <a:rPr dirty="0" sz="1100" spc="3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diversity</a:t>
            </a:r>
            <a:r>
              <a:rPr dirty="0" sz="1100" spc="4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3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inclusion,</a:t>
            </a:r>
            <a:r>
              <a:rPr dirty="0" sz="1100" spc="3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3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improving</a:t>
            </a:r>
            <a:r>
              <a:rPr dirty="0" sz="1100" spc="3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overall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engagement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performance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management.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20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970270" cy="8101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Benefits</a:t>
            </a:r>
            <a:endParaRPr sz="1100">
              <a:latin typeface="Arial"/>
              <a:cs typeface="Arial"/>
            </a:endParaRPr>
          </a:p>
          <a:p>
            <a:pPr algn="just" marL="469900" marR="7620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Created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Intermittent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Guide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assist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recruitment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onboarding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intermittent</a:t>
            </a:r>
            <a:r>
              <a:rPr dirty="0" sz="1100" spc="204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employees.</a:t>
            </a:r>
            <a:r>
              <a:rPr dirty="0" sz="1100" spc="1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This</a:t>
            </a:r>
            <a:r>
              <a:rPr dirty="0" sz="1100" spc="204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guide</a:t>
            </a:r>
            <a:r>
              <a:rPr dirty="0" sz="1100" spc="19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includes</a:t>
            </a:r>
            <a:r>
              <a:rPr dirty="0" sz="1100" spc="204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</a:t>
            </a:r>
            <a:r>
              <a:rPr dirty="0" sz="1100" spc="204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introduction</a:t>
            </a:r>
            <a:r>
              <a:rPr dirty="0" sz="1100" spc="204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204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CPS</a:t>
            </a:r>
            <a:r>
              <a:rPr dirty="0" sz="1100" spc="2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HR,</a:t>
            </a:r>
            <a:r>
              <a:rPr dirty="0" sz="1100" spc="204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outlines</a:t>
            </a:r>
            <a:r>
              <a:rPr dirty="0" sz="1100" spc="204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organization's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mission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values,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details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benefits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available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intermittent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staff.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ts val="1295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Successfully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conducted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annual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benefits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enrollment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 marL="469900" marR="6985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Completed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comprehensive study and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review of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total employee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compensation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package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presented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recommendations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Sr.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Leaders.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3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Increased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number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paid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holidays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by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adding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3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additional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days.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Long-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term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sick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days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per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year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increased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from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6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12.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Introduced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stipend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support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remote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work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setups.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Introduced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529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college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savings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plan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benefit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Enhanced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457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retirement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plan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options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include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Roth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contributions.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Coordinated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16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virtual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presentations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covering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various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benefits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offered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Classification</a:t>
            </a:r>
            <a:r>
              <a:rPr dirty="0" sz="1100" spc="-2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&amp;</a:t>
            </a:r>
            <a:r>
              <a:rPr dirty="0" sz="1100" spc="-2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Compensation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Created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detailed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organizational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charts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departments.</a:t>
            </a:r>
            <a:endParaRPr sz="1100">
              <a:latin typeface="Arial"/>
              <a:cs typeface="Arial"/>
            </a:endParaRPr>
          </a:p>
          <a:p>
            <a:pPr marL="469900" marR="6985" indent="-228600">
              <a:lnSpc>
                <a:spcPts val="1270"/>
              </a:lnSpc>
              <a:spcBef>
                <a:spcPts val="11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Gathered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analyzed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compensation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data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from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comparable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agencies</a:t>
            </a:r>
            <a:r>
              <a:rPr dirty="0" sz="1100" spc="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included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private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sector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ensure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pay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is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competitive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market.</a:t>
            </a:r>
            <a:endParaRPr sz="1100">
              <a:latin typeface="Arial"/>
              <a:cs typeface="Arial"/>
            </a:endParaRPr>
          </a:p>
          <a:p>
            <a:pPr marL="469900" marR="5715" indent="-228600">
              <a:lnSpc>
                <a:spcPts val="1270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Received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approval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from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board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new</a:t>
            </a:r>
            <a:r>
              <a:rPr dirty="0" sz="1100" spc="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pay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scale</a:t>
            </a:r>
            <a:r>
              <a:rPr dirty="0" sz="1100" spc="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because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compensation study.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3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Standardized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process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justifying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position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changes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(reclass,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promo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place,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etc.).</a:t>
            </a:r>
            <a:endParaRPr sz="1100">
              <a:latin typeface="Arial"/>
              <a:cs typeface="Arial"/>
            </a:endParaRPr>
          </a:p>
          <a:p>
            <a:pPr marL="469900" marR="6985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Developed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trained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managers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supervisors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Promotion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Place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Operating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Procedure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ensure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adequate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justification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management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positions.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3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Created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template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standardize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role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profiles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across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organization.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121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Diversity,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Equity,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Inclusion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Belonging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(DEIB)</a:t>
            </a:r>
            <a:endParaRPr sz="1100">
              <a:latin typeface="Arial"/>
              <a:cs typeface="Arial"/>
            </a:endParaRPr>
          </a:p>
          <a:p>
            <a:pPr marL="469900" marR="6350" indent="-228600">
              <a:lnSpc>
                <a:spcPts val="1270"/>
              </a:lnSpc>
              <a:spcBef>
                <a:spcPts val="55"/>
              </a:spcBef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Developed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detailed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DEIB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Action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Plan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operationalize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enhance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diversity,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equity,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inclusion,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belonging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within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organization.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200"/>
              </a:lnSpc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Conducted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implemented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Salary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Equity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Audit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ensure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salary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equity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across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469900" marR="5080">
              <a:lnSpc>
                <a:spcPts val="1270"/>
              </a:lnSpc>
              <a:spcBef>
                <a:spcPts val="60"/>
              </a:spcBef>
            </a:pP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organization.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This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process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involved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evaluating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experience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education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full-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time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ensure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proper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placement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within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salary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range.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195"/>
              </a:lnSpc>
              <a:buSzPct val="90909"/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Updated</a:t>
            </a:r>
            <a:r>
              <a:rPr dirty="0" sz="1100" spc="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compensation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pay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administration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policy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based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outcome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65"/>
              </a:lnSpc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Salary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Equity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Audit.</a:t>
            </a:r>
            <a:endParaRPr sz="1100">
              <a:latin typeface="Arial"/>
              <a:cs typeface="Arial"/>
            </a:endParaRPr>
          </a:p>
          <a:p>
            <a:pPr marL="469900" marR="5080" indent="-228600">
              <a:lnSpc>
                <a:spcPts val="1270"/>
              </a:lnSpc>
              <a:spcBef>
                <a:spcPts val="55"/>
              </a:spcBef>
              <a:buClr>
                <a:srgbClr val="0D0D0D"/>
              </a:buClr>
              <a:buSzPct val="90909"/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Established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regular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meetings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check-</a:t>
            </a:r>
            <a:r>
              <a:rPr dirty="0" sz="1100">
                <a:latin typeface="Arial"/>
                <a:cs typeface="Arial"/>
              </a:rPr>
              <a:t>ins</a:t>
            </a:r>
            <a:r>
              <a:rPr dirty="0" sz="1100" spc="1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DEIB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1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assist</a:t>
            </a:r>
            <a:r>
              <a:rPr dirty="0" sz="1100" spc="1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building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partnership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relationship.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7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Employee</a:t>
            </a:r>
            <a:r>
              <a:rPr dirty="0" sz="1100" spc="-5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Engagement</a:t>
            </a:r>
            <a:endParaRPr sz="1100">
              <a:latin typeface="Arial"/>
              <a:cs typeface="Arial"/>
            </a:endParaRPr>
          </a:p>
          <a:p>
            <a:pPr algn="just" marL="469900" marR="6985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Carried out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 annual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Engagement and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DEIB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Survey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assess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enhance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employee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engagement,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last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survey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was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conducted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2019.</a:t>
            </a:r>
            <a:endParaRPr sz="1100">
              <a:latin typeface="Arial"/>
              <a:cs typeface="Arial"/>
            </a:endParaRPr>
          </a:p>
          <a:p>
            <a:pPr algn="just" marL="469900" marR="6350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Established</a:t>
            </a:r>
            <a:r>
              <a:rPr dirty="0" sz="1100" spc="2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2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EEXcel</a:t>
            </a:r>
            <a:r>
              <a:rPr dirty="0" sz="1100" spc="2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committee,</a:t>
            </a:r>
            <a:r>
              <a:rPr dirty="0" sz="1100" spc="2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comprised</a:t>
            </a:r>
            <a:r>
              <a:rPr dirty="0" sz="1100" spc="2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2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volunteer</a:t>
            </a:r>
            <a:r>
              <a:rPr dirty="0" sz="1100" spc="2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employees</a:t>
            </a:r>
            <a:r>
              <a:rPr dirty="0" sz="1100" spc="2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dedicated</a:t>
            </a:r>
            <a:r>
              <a:rPr dirty="0" sz="1100" spc="2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to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leading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initiatives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that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enhance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engagement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communication,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drive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improvements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based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results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Engagement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Survey.</a:t>
            </a:r>
            <a:endParaRPr sz="1100">
              <a:latin typeface="Arial"/>
              <a:cs typeface="Arial"/>
            </a:endParaRPr>
          </a:p>
          <a:p>
            <a:pPr algn="just" marL="469900" marR="6350" indent="-228600">
              <a:lnSpc>
                <a:spcPts val="1270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Improved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internal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communication</a:t>
            </a:r>
            <a:r>
              <a:rPr dirty="0" sz="1100" spc="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strategies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by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sending</a:t>
            </a:r>
            <a:r>
              <a:rPr dirty="0" sz="1100" spc="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messages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PCs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via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personal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email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establishing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new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Microsoft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Teams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channels.</a:t>
            </a:r>
            <a:endParaRPr sz="1100">
              <a:latin typeface="Arial"/>
              <a:cs typeface="Arial"/>
            </a:endParaRPr>
          </a:p>
          <a:p>
            <a:pPr algn="just" marL="469900" marR="6985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Introduced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wellness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initiative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encouraging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walk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together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Wednesdays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called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Walking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Wednesdays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Jaclyn.</a:t>
            </a:r>
            <a:endParaRPr sz="1100">
              <a:latin typeface="Arial"/>
              <a:cs typeface="Arial"/>
            </a:endParaRPr>
          </a:p>
          <a:p>
            <a:pPr algn="just" marL="469900" marR="7620" indent="-228600">
              <a:lnSpc>
                <a:spcPts val="1270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Launched</a:t>
            </a:r>
            <a:r>
              <a:rPr dirty="0" sz="1100" spc="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monthly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HR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newsletter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called</a:t>
            </a:r>
            <a:r>
              <a:rPr dirty="0" sz="1100" spc="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Loop</a:t>
            </a:r>
            <a:r>
              <a:rPr dirty="0" sz="1100" spc="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keep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employees</a:t>
            </a:r>
            <a:r>
              <a:rPr dirty="0" sz="1100" spc="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informed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and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engaged.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ts val="1300"/>
              </a:lnSpc>
              <a:buClr>
                <a:srgbClr val="0D0D0D"/>
              </a:buClr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Revamped and created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Onboarding/Stay/Exit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Surveys.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3000" y="457200"/>
            <a:ext cx="54864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46047" y="8905493"/>
            <a:ext cx="5480685" cy="235585"/>
          </a:xfrm>
          <a:prstGeom prst="rect">
            <a:avLst/>
          </a:prstGeom>
          <a:solidFill>
            <a:srgbClr val="737745"/>
          </a:solidFill>
          <a:ln w="6096">
            <a:solidFill>
              <a:srgbClr val="000000"/>
            </a:solidFill>
          </a:ln>
        </p:spPr>
        <p:txBody>
          <a:bodyPr wrap="square" lIns="0" tIns="62865" rIns="0" bIns="0" rtlCol="0" vert="horz">
            <a:spAutoFit/>
          </a:bodyPr>
          <a:lstStyle/>
          <a:p>
            <a:pPr algn="r" marR="60960">
              <a:lnSpc>
                <a:spcPct val="100000"/>
              </a:lnSpc>
              <a:spcBef>
                <a:spcPts val="495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1–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30292" y="1326896"/>
            <a:ext cx="5511165" cy="2488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ts val="1655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Minutes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Board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Directors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Meeting</a:t>
            </a:r>
            <a:endParaRPr sz="1400">
              <a:latin typeface="Arial"/>
              <a:cs typeface="Arial"/>
            </a:endParaRPr>
          </a:p>
          <a:p>
            <a:pPr algn="ctr" marL="635">
              <a:lnSpc>
                <a:spcPts val="1295"/>
              </a:lnSpc>
            </a:pP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 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 HR Consulting met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Friday,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CPS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office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located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2450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Paso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Rd,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Suite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220,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Sacramento,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95834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Canyon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Conference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Room.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1170"/>
              </a:spcBef>
            </a:pP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members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attending:</a:t>
            </a:r>
            <a:endParaRPr sz="1100">
              <a:latin typeface="Arial"/>
              <a:cs typeface="Arial"/>
            </a:endParaRPr>
          </a:p>
          <a:p>
            <a:pPr marL="12700" marR="3005455">
              <a:lnSpc>
                <a:spcPts val="127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Ross,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(Vice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Chair) </a:t>
            </a:r>
            <a:r>
              <a:rPr dirty="0" sz="1100">
                <a:latin typeface="Arial"/>
                <a:cs typeface="Arial"/>
              </a:rPr>
              <a:t>Vince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Zamora,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Vegas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Joseph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Hsieh,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Sacramento </a:t>
            </a:r>
            <a:r>
              <a:rPr dirty="0" sz="1100">
                <a:latin typeface="Arial"/>
                <a:cs typeface="Arial"/>
              </a:rPr>
              <a:t>Linda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dirty="0" sz="1100">
                <a:latin typeface="Arial"/>
                <a:cs typeface="Arial"/>
              </a:rPr>
              <a:t>Maria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Ciro,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Pinellas</a:t>
            </a:r>
            <a:endParaRPr sz="1100">
              <a:latin typeface="Arial"/>
              <a:cs typeface="Arial"/>
            </a:endParaRPr>
          </a:p>
          <a:p>
            <a:pPr marL="12700" marR="2920365">
              <a:lnSpc>
                <a:spcPts val="127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Joanne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Freeman,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Mecklenburg </a:t>
            </a:r>
            <a:r>
              <a:rPr dirty="0" sz="1100">
                <a:latin typeface="Arial"/>
                <a:cs typeface="Arial"/>
              </a:rPr>
              <a:t>Carla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Romine,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Plano,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Alternate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111242" y="3969696"/>
          <a:ext cx="5319395" cy="336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020"/>
                <a:gridCol w="1638934"/>
                <a:gridCol w="1920239"/>
              </a:tblGrid>
              <a:tr h="318135">
                <a:tc>
                  <a:txBody>
                    <a:bodyPr/>
                    <a:lstStyle/>
                    <a:p>
                      <a:pPr marL="31750">
                        <a:lnSpc>
                          <a:spcPts val="118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attending: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22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Jerry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Greenwell,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CEO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250"/>
                        </a:lnSpc>
                        <a:spcBef>
                          <a:spcPts val="116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Dana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Henderson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7320"/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ts val="1250"/>
                        </a:lnSpc>
                        <a:spcBef>
                          <a:spcPts val="116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Melissa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Asher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732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Jeff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Hoye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Greg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Roberson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Sandy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MacDonald-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Hopp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ts val="120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Jaclyn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Padilla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Vicki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Quintero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Brashear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Geralyn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Gorshing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Kevin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Nicholson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ts val="1295"/>
                        </a:lnSpc>
                        <a:spcBef>
                          <a:spcPts val="54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attending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online: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22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Kaelyn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Gasper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92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ts val="125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Stacey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Heckler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92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67030">
                        <a:lnSpc>
                          <a:spcPts val="125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Jan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Nishikawa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9215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Abby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Ackers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David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Prieto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Dimple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Patel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Kristin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Holden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Michelle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Long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Kinsey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Mitchell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Karina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Mendez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Manpreet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Kaur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Kimberly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Sumagit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Tiffany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Bose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Karen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Evans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Pranita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Chand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Dave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Rechs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Edward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Sisson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Kale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Brinley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Jennifer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Houston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Fatima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Nukic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Eliza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Cruz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Christina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Peacock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Roxana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Durbin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Cerri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Mansfield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Lynne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Harris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Ome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Enebeli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Michelle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Garbato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Heather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Moore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Lisa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Conner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Ana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Costa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Ashley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Jacobs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Ellen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Fishel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Megan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Misasi-Randles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Alan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Tomassetti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Ashley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Poritz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Suzanne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Ansari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2384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Walter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Johnson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Amy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Bigone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Deanna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Heyn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8115">
                <a:tc>
                  <a:txBody>
                    <a:bodyPr/>
                    <a:lstStyle/>
                    <a:p>
                      <a:pPr marL="32384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Holly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Hatada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Chelle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Ramon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Chase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Sivret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1130989" y="7638966"/>
            <a:ext cx="3557904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29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Members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attending: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Fernando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Yañez,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Hayward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Unified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School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(Chair) </a:t>
            </a:r>
            <a:r>
              <a:rPr dirty="0" sz="1100">
                <a:latin typeface="Arial"/>
                <a:cs typeface="Arial"/>
              </a:rPr>
              <a:t>Peggy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Rowe,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Pinellas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100">
                <a:latin typeface="Arial"/>
                <a:cs typeface="Arial"/>
              </a:rPr>
              <a:t>Sue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Brown,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Vegas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0825" y="914400"/>
            <a:ext cx="2181859" cy="304799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3320796" y="2904743"/>
            <a:ext cx="45085" cy="163830"/>
          </a:xfrm>
          <a:custGeom>
            <a:avLst/>
            <a:gdLst/>
            <a:ahLst/>
            <a:cxnLst/>
            <a:rect l="l" t="t" r="r" b="b"/>
            <a:pathLst>
              <a:path w="45085" h="163830">
                <a:moveTo>
                  <a:pt x="44958" y="0"/>
                </a:moveTo>
                <a:lnTo>
                  <a:pt x="41910" y="0"/>
                </a:lnTo>
                <a:lnTo>
                  <a:pt x="41910" y="3048"/>
                </a:lnTo>
                <a:lnTo>
                  <a:pt x="41910" y="160782"/>
                </a:lnTo>
                <a:lnTo>
                  <a:pt x="3048" y="160782"/>
                </a:lnTo>
                <a:lnTo>
                  <a:pt x="3048" y="3048"/>
                </a:lnTo>
                <a:lnTo>
                  <a:pt x="41910" y="3048"/>
                </a:lnTo>
                <a:lnTo>
                  <a:pt x="41910" y="0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lnTo>
                  <a:pt x="0" y="160782"/>
                </a:lnTo>
                <a:lnTo>
                  <a:pt x="0" y="163830"/>
                </a:lnTo>
                <a:lnTo>
                  <a:pt x="3048" y="163830"/>
                </a:lnTo>
                <a:lnTo>
                  <a:pt x="41910" y="163830"/>
                </a:lnTo>
                <a:lnTo>
                  <a:pt x="44958" y="163830"/>
                </a:lnTo>
                <a:lnTo>
                  <a:pt x="44958" y="160782"/>
                </a:lnTo>
                <a:lnTo>
                  <a:pt x="44958" y="3048"/>
                </a:lnTo>
                <a:lnTo>
                  <a:pt x="44958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01700" y="902461"/>
            <a:ext cx="5969635" cy="814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265" indent="-227965">
              <a:lnSpc>
                <a:spcPct val="100000"/>
              </a:lnSpc>
              <a:spcBef>
                <a:spcPts val="95"/>
              </a:spcBef>
              <a:buClr>
                <a:srgbClr val="0D0D0D"/>
              </a:buClr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Hosted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trivia.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Clr>
                <a:srgbClr val="0D0D0D"/>
              </a:buClr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Coordinated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Breaks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Squad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summer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series.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Clr>
                <a:srgbClr val="0D0D0D"/>
              </a:buClr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Assisted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Rivercats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ticket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event.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Coordinated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4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virtual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presentations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covering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various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wellness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topics.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1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Performance</a:t>
            </a:r>
            <a:r>
              <a:rPr dirty="0" sz="1100" spc="-5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algn="just" marL="469900" marR="6350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Completed</a:t>
            </a:r>
            <a:r>
              <a:rPr dirty="0" sz="1100" spc="3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3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comprehensive</a:t>
            </a:r>
            <a:r>
              <a:rPr dirty="0" sz="1100" spc="3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review</a:t>
            </a:r>
            <a:r>
              <a:rPr dirty="0" sz="1100" spc="3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3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assessment</a:t>
            </a:r>
            <a:r>
              <a:rPr dirty="0" sz="1100" spc="3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3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3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existing</a:t>
            </a:r>
            <a:r>
              <a:rPr dirty="0" sz="1100" spc="3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performance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management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program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successfully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developed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enhanced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version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that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integrates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more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robust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feedback</a:t>
            </a:r>
            <a:r>
              <a:rPr dirty="0" sz="1100" spc="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coaching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elements.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This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new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program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is</a:t>
            </a:r>
            <a:r>
              <a:rPr dirty="0" sz="1100" spc="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designed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better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align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organizational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strategic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goals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development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needs.</a:t>
            </a:r>
            <a:endParaRPr sz="1100">
              <a:latin typeface="Arial"/>
              <a:cs typeface="Arial"/>
            </a:endParaRPr>
          </a:p>
          <a:p>
            <a:pPr algn="just" marL="469900" marR="6350" indent="-228600">
              <a:lnSpc>
                <a:spcPts val="1270"/>
              </a:lnSpc>
              <a:spcBef>
                <a:spcPts val="5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Adjusted</a:t>
            </a:r>
            <a:r>
              <a:rPr dirty="0" sz="1100" spc="2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2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schedule</a:t>
            </a:r>
            <a:r>
              <a:rPr dirty="0" sz="1100" spc="2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2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performance</a:t>
            </a:r>
            <a:r>
              <a:rPr dirty="0" sz="1100" spc="2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appraisals</a:t>
            </a:r>
            <a:r>
              <a:rPr dirty="0" sz="1100" spc="229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2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coincide</a:t>
            </a:r>
            <a:r>
              <a:rPr dirty="0" sz="1100" spc="2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dirty="0" sz="1100" spc="2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each</a:t>
            </a:r>
            <a:r>
              <a:rPr dirty="0" sz="1100" spc="2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employee's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anniversary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date.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ts val="13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Eliminated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use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</a:t>
            </a:r>
            <a:r>
              <a:rPr dirty="0" sz="1100" spc="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introductory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periods.</a:t>
            </a:r>
            <a:endParaRPr sz="1100">
              <a:latin typeface="Arial"/>
              <a:cs typeface="Arial"/>
            </a:endParaRPr>
          </a:p>
          <a:p>
            <a:pPr algn="just" marL="469900" marR="6985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Created</a:t>
            </a:r>
            <a:r>
              <a:rPr dirty="0" sz="1100" spc="3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3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template</a:t>
            </a:r>
            <a:r>
              <a:rPr dirty="0" sz="1100" spc="3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3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standardize</a:t>
            </a:r>
            <a:r>
              <a:rPr dirty="0" sz="1100" spc="3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performance</a:t>
            </a:r>
            <a:r>
              <a:rPr dirty="0" sz="1100" spc="3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improvement</a:t>
            </a:r>
            <a:r>
              <a:rPr dirty="0" sz="1100" spc="3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plans</a:t>
            </a:r>
            <a:r>
              <a:rPr dirty="0" sz="1100" spc="3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3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increased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supervisor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manager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support.</a:t>
            </a:r>
            <a:endParaRPr sz="1100">
              <a:latin typeface="Arial"/>
              <a:cs typeface="Arial"/>
            </a:endParaRPr>
          </a:p>
          <a:p>
            <a:pPr algn="just" marL="469900" marR="6985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Created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detailed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Expectations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Memo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supervisors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managers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during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onboarding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new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hires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or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clarify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reset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expectations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roles.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7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Talent</a:t>
            </a:r>
            <a:r>
              <a:rPr dirty="0" sz="1100" spc="-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Acquisition</a:t>
            </a:r>
            <a:endParaRPr sz="1100">
              <a:latin typeface="Arial"/>
              <a:cs typeface="Arial"/>
            </a:endParaRPr>
          </a:p>
          <a:p>
            <a:pPr algn="just" marL="469900" marR="5080" indent="-228600">
              <a:lnSpc>
                <a:spcPct val="957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Took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vacancy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rate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from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12%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July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2023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as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low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as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5%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December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2023.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Currently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vacancy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rate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is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11%.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This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is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due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retirement,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termination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couple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folks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leaving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CPS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HR.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Hired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onboarded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19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full-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time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135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intermittent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Processed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10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promotions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place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and/or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position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reclassifications.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Processed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12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full-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time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108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intermittent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separations.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Completed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5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reorganizations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(Class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Comp,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DEI,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IPSEE,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TAHRS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Org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Strat).</a:t>
            </a:r>
            <a:endParaRPr sz="1100">
              <a:latin typeface="Arial"/>
              <a:cs typeface="Arial"/>
            </a:endParaRPr>
          </a:p>
          <a:p>
            <a:pPr marL="469265" marR="6985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standardized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full-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intermittent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Hiring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trained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supervisors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managers.</a:t>
            </a:r>
            <a:endParaRPr sz="1100">
              <a:latin typeface="Arial"/>
              <a:cs typeface="Arial"/>
            </a:endParaRPr>
          </a:p>
          <a:p>
            <a:pPr marL="469265" marR="6350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Developed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Peer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Partner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Checklist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supervisors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managers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use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onboarding.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3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Implemented the weekly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Position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Control/Vacancy/Recruitment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Report.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Overhauled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Conditional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Final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Offer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Letters.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Updated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PC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Agreement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Expectations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Letter.</a:t>
            </a:r>
            <a:endParaRPr sz="1100">
              <a:latin typeface="Arial"/>
              <a:cs typeface="Arial"/>
            </a:endParaRPr>
          </a:p>
          <a:p>
            <a:pPr marL="469265" marR="6350" indent="-228600">
              <a:lnSpc>
                <a:spcPts val="1270"/>
              </a:lnSpc>
              <a:spcBef>
                <a:spcPts val="11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Drafted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implemented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Supervisor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+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Managers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Onboarding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Guide,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Checklists,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 spc="-10">
                <a:latin typeface="Arial"/>
                <a:cs typeface="Arial"/>
              </a:rPr>
              <a:t>Resources.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 spc="-10">
                <a:latin typeface="Arial"/>
                <a:cs typeface="Arial"/>
              </a:rPr>
              <a:t>Implemented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Onboarding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Orientation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Revamp/Standardized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Processes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full-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intermittent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3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Enhanced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strategies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sourcing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talent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building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recruitment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pipelines.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Created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Microsoft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Teams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channel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Internal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job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postings.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Technology</a:t>
            </a:r>
            <a:endParaRPr sz="1100">
              <a:latin typeface="Arial"/>
              <a:cs typeface="Arial"/>
            </a:endParaRPr>
          </a:p>
          <a:p>
            <a:pPr algn="just" marL="469900" marR="5715" indent="-228600">
              <a:lnSpc>
                <a:spcPct val="9580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Lead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evaluation,</a:t>
            </a:r>
            <a:r>
              <a:rPr dirty="0" sz="1100" spc="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selection,</a:t>
            </a:r>
            <a:r>
              <a:rPr dirty="0" sz="1100" spc="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purchase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NEOGOV,</a:t>
            </a:r>
            <a:r>
              <a:rPr dirty="0" sz="1100" spc="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cloud-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based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software</a:t>
            </a:r>
            <a:r>
              <a:rPr dirty="0" sz="1100" spc="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that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specializes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1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streamlining</a:t>
            </a:r>
            <a:r>
              <a:rPr dirty="0" sz="1100" spc="1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HR</a:t>
            </a:r>
            <a:r>
              <a:rPr dirty="0" sz="1100" spc="1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processes</a:t>
            </a:r>
            <a:r>
              <a:rPr dirty="0" sz="1100" spc="1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1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1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public</a:t>
            </a:r>
            <a:r>
              <a:rPr dirty="0" sz="1100" spc="1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sector.</a:t>
            </a:r>
            <a:r>
              <a:rPr dirty="0" sz="1100" spc="19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It</a:t>
            </a:r>
            <a:r>
              <a:rPr dirty="0" sz="1100" spc="1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provides</a:t>
            </a:r>
            <a:r>
              <a:rPr dirty="0" sz="1100" spc="1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1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suite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applications</a:t>
            </a:r>
            <a:r>
              <a:rPr dirty="0" sz="1100" spc="100">
                <a:solidFill>
                  <a:srgbClr val="0D0D0D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designed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automate</a:t>
            </a:r>
            <a:r>
              <a:rPr dirty="0" sz="1100" spc="110">
                <a:solidFill>
                  <a:srgbClr val="0D0D0D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simplify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various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HR</a:t>
            </a:r>
            <a:r>
              <a:rPr dirty="0" sz="1100" spc="105">
                <a:solidFill>
                  <a:srgbClr val="0D0D0D"/>
                </a:solidFill>
                <a:latin typeface="Arial"/>
                <a:cs typeface="Arial"/>
              </a:rPr>
              <a:t> 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functions,</a:t>
            </a:r>
            <a:r>
              <a:rPr dirty="0" sz="1100" spc="110">
                <a:solidFill>
                  <a:srgbClr val="0D0D0D"/>
                </a:solidFill>
                <a:latin typeface="Arial"/>
                <a:cs typeface="Arial"/>
              </a:rPr>
              <a:t> 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including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recruitment,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onboarding,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performance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management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engagement.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intermittent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Onboarding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+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Offboarding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SharePoint.</a:t>
            </a:r>
            <a:endParaRPr sz="1100">
              <a:latin typeface="Arial"/>
              <a:cs typeface="Arial"/>
            </a:endParaRPr>
          </a:p>
          <a:p>
            <a:pPr algn="just" marL="468630" marR="5715" indent="-227965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Implemented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SkillSurvey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tool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digitize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reference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checks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full-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intermittent 	hires.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ts val="13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Transitioned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HR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documentation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SharePoint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improve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accessibility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security.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97855" y="9197849"/>
            <a:ext cx="1601470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10-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1054099"/>
            <a:ext cx="5969635" cy="7948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Training</a:t>
            </a:r>
            <a:r>
              <a:rPr dirty="0" sz="1100" spc="-3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and</a:t>
            </a:r>
            <a:r>
              <a:rPr dirty="0" sz="1100" spc="-3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Development</a:t>
            </a:r>
            <a:endParaRPr sz="1100">
              <a:latin typeface="Arial"/>
              <a:cs typeface="Arial"/>
            </a:endParaRPr>
          </a:p>
          <a:p>
            <a:pPr algn="just" marL="469900" marR="5715" indent="-228600">
              <a:lnSpc>
                <a:spcPct val="957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Created</a:t>
            </a:r>
            <a:r>
              <a:rPr dirty="0" sz="1100" spc="2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2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comprehensive</a:t>
            </a:r>
            <a:r>
              <a:rPr dirty="0" sz="1100" spc="2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annual</a:t>
            </a:r>
            <a:r>
              <a:rPr dirty="0" sz="1100" spc="2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training</a:t>
            </a:r>
            <a:r>
              <a:rPr dirty="0" sz="1100" spc="2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plan</a:t>
            </a:r>
            <a:r>
              <a:rPr dirty="0" sz="1100" spc="2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2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100" spc="2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full-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time</a:t>
            </a:r>
            <a:r>
              <a:rPr dirty="0" sz="1100" spc="2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employees.</a:t>
            </a:r>
            <a:r>
              <a:rPr dirty="0" sz="1100" spc="2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2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plan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includes</a:t>
            </a:r>
            <a:r>
              <a:rPr dirty="0" sz="1100" spc="2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2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following</a:t>
            </a:r>
            <a:r>
              <a:rPr dirty="0" sz="1100" spc="2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courses:</a:t>
            </a:r>
            <a:r>
              <a:rPr dirty="0" sz="1100" spc="2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CPS</a:t>
            </a:r>
            <a:r>
              <a:rPr dirty="0" sz="1100" spc="2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HR</a:t>
            </a:r>
            <a:r>
              <a:rPr dirty="0" sz="1100" spc="2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Core</a:t>
            </a:r>
            <a:r>
              <a:rPr dirty="0" sz="1100" spc="2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courses</a:t>
            </a:r>
            <a:r>
              <a:rPr dirty="0" sz="1100" spc="2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(culture</a:t>
            </a:r>
            <a:r>
              <a:rPr dirty="0" sz="1100" spc="2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based),</a:t>
            </a:r>
            <a:r>
              <a:rPr dirty="0" sz="1100" spc="2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compliance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courses,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employee,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supervisor/manager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development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courses.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Conducted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mandatory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Sexual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Harassment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Prevention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Training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 algn="just" marL="469900" marR="6985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partnership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training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developed</a:t>
            </a:r>
            <a:r>
              <a:rPr dirty="0" sz="1100" spc="1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Employee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Ethics</a:t>
            </a:r>
            <a:r>
              <a:rPr dirty="0" sz="1100" spc="1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training,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scheduled</a:t>
            </a:r>
            <a:r>
              <a:rPr dirty="0" sz="1100" spc="1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1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be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released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July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2024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full-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time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ts val="13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Created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Ethics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Policy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Agreement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intermittent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employees.</a:t>
            </a: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210"/>
              </a:spcBef>
            </a:pP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Compliance</a:t>
            </a:r>
            <a:r>
              <a:rPr dirty="0" sz="1100" spc="-40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7E0039"/>
                </a:solidFill>
                <a:latin typeface="Arial"/>
                <a:cs typeface="Arial"/>
              </a:rPr>
              <a:t>&amp;</a:t>
            </a:r>
            <a:r>
              <a:rPr dirty="0" sz="1100" spc="-45" b="1">
                <a:solidFill>
                  <a:srgbClr val="7E003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7E0039"/>
                </a:solidFill>
                <a:latin typeface="Arial"/>
                <a:cs typeface="Arial"/>
              </a:rPr>
              <a:t>Processes</a:t>
            </a:r>
            <a:endParaRPr sz="1100">
              <a:latin typeface="Arial"/>
              <a:cs typeface="Arial"/>
            </a:endParaRPr>
          </a:p>
          <a:p>
            <a:pPr algn="just" marL="469900" marR="6350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Refreshed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Employment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Posters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ensured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that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employment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posters</a:t>
            </a:r>
            <a:r>
              <a:rPr dirty="0" sz="11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are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current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prominently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displayed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essential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sites.</a:t>
            </a:r>
            <a:endParaRPr sz="1100">
              <a:latin typeface="Arial"/>
              <a:cs typeface="Arial"/>
            </a:endParaRPr>
          </a:p>
          <a:p>
            <a:pPr algn="just" marL="469900" marR="5080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Conducted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thorough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I-9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Audit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introduced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new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policy</a:t>
            </a:r>
            <a:r>
              <a:rPr dirty="0" sz="1100" spc="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ensure</a:t>
            </a:r>
            <a:r>
              <a:rPr dirty="0" sz="1100" spc="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compliance</a:t>
            </a:r>
            <a:r>
              <a:rPr dirty="0" sz="1100" spc="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regulations.</a:t>
            </a:r>
            <a:r>
              <a:rPr dirty="0" sz="11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We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addressed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over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1200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I-9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forms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that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were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previously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not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audited,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logged,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or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disposed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according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retention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rules.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This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was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first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I-9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audit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since</a:t>
            </a:r>
            <a:r>
              <a:rPr dirty="0" sz="11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2009,</a:t>
            </a:r>
            <a:r>
              <a:rPr dirty="0" sz="11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marking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significant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step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enhancing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compliance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practices.</a:t>
            </a:r>
            <a:endParaRPr sz="1100">
              <a:latin typeface="Arial"/>
              <a:cs typeface="Arial"/>
            </a:endParaRPr>
          </a:p>
          <a:p>
            <a:pPr algn="just" marL="469265" indent="-227965">
              <a:lnSpc>
                <a:spcPts val="129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Implemented</a:t>
            </a:r>
            <a:r>
              <a:rPr dirty="0" sz="11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E-Verify.</a:t>
            </a:r>
            <a:endParaRPr sz="1100">
              <a:latin typeface="Arial"/>
              <a:cs typeface="Arial"/>
            </a:endParaRPr>
          </a:p>
          <a:p>
            <a:pPr algn="just" marL="469900" marR="6985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Developed</a:t>
            </a:r>
            <a:r>
              <a:rPr dirty="0" sz="1100" spc="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Operating</a:t>
            </a:r>
            <a:r>
              <a:rPr dirty="0" sz="1100" spc="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Procedures</a:t>
            </a:r>
            <a:r>
              <a:rPr dirty="0" sz="1100" spc="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Template</a:t>
            </a:r>
            <a:r>
              <a:rPr dirty="0" sz="1100" spc="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established</a:t>
            </a:r>
            <a:r>
              <a:rPr dirty="0" sz="1100" spc="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100" spc="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library</a:t>
            </a:r>
            <a:r>
              <a:rPr dirty="0" sz="1100" spc="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100" spc="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SharePoint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store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them.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1230"/>
              </a:spcBef>
            </a:pP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HR’s achievements in FY24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have significantly advanced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development and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expansion of 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our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workforce,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positioning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us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closer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becoming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employer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choice.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We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are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excited</a:t>
            </a:r>
            <a:r>
              <a:rPr dirty="0" sz="11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not</a:t>
            </a:r>
            <a:r>
              <a:rPr dirty="0" sz="11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D0D0D"/>
                </a:solidFill>
                <a:latin typeface="Arial"/>
                <a:cs typeface="Arial"/>
              </a:rPr>
              <a:t>only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continue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these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successful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initiatives</a:t>
            </a:r>
            <a:r>
              <a:rPr dirty="0" sz="1100" spc="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but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also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100" spc="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introduce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innovative</a:t>
            </a:r>
            <a:r>
              <a:rPr dirty="0" sz="1100" spc="7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strategies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that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will</a:t>
            </a:r>
            <a:r>
              <a:rPr dirty="0" sz="1100" spc="8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further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enhance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our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workplace</a:t>
            </a:r>
            <a:r>
              <a:rPr dirty="0" sz="11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environment</a:t>
            </a:r>
            <a:r>
              <a:rPr dirty="0" sz="11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attract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D0D0D"/>
                </a:solidFill>
                <a:latin typeface="Arial"/>
                <a:cs typeface="Arial"/>
              </a:rPr>
              <a:t>top</a:t>
            </a:r>
            <a:r>
              <a:rPr dirty="0" sz="11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D0D0D"/>
                </a:solidFill>
                <a:latin typeface="Arial"/>
                <a:cs typeface="Arial"/>
              </a:rPr>
              <a:t>talent.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b="1" i="1">
                <a:solidFill>
                  <a:srgbClr val="780029"/>
                </a:solidFill>
                <a:latin typeface="Arial"/>
                <a:cs typeface="Arial"/>
              </a:rPr>
              <a:t>Finance</a:t>
            </a:r>
            <a:r>
              <a:rPr dirty="0" sz="1400" spc="-10" b="1" i="1">
                <a:solidFill>
                  <a:srgbClr val="780029"/>
                </a:solidFill>
                <a:latin typeface="Arial"/>
                <a:cs typeface="Arial"/>
              </a:rPr>
              <a:t> Department</a:t>
            </a:r>
            <a:endParaRPr sz="1400">
              <a:latin typeface="Arial"/>
              <a:cs typeface="Arial"/>
            </a:endParaRPr>
          </a:p>
          <a:p>
            <a:pPr marL="469265" marR="17780" indent="-228600">
              <a:lnSpc>
                <a:spcPct val="95700"/>
              </a:lnSpc>
              <a:spcBef>
                <a:spcPts val="146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FY2024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mix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decreased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revenue </a:t>
            </a:r>
            <a:r>
              <a:rPr dirty="0" sz="1100">
                <a:latin typeface="Arial"/>
                <a:cs typeface="Arial"/>
              </a:rPr>
              <a:t>actually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involved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vendors,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similar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invoices,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subcontractor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vendor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agreements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purchasing/payments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 marL="926465" marR="337185" indent="-228600">
              <a:lnSpc>
                <a:spcPts val="1270"/>
              </a:lnSpc>
              <a:spcBef>
                <a:spcPts val="30"/>
              </a:spcBef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volume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steady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executed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 </a:t>
            </a:r>
            <a:r>
              <a:rPr dirty="0" sz="1100">
                <a:latin typeface="Arial"/>
                <a:cs typeface="Arial"/>
              </a:rPr>
              <a:t>similar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FY2023.</a:t>
            </a:r>
            <a:endParaRPr sz="1100">
              <a:latin typeface="Arial"/>
              <a:cs typeface="Arial"/>
            </a:endParaRPr>
          </a:p>
          <a:p>
            <a:pPr lvl="1" marL="926465" indent="-227965">
              <a:lnSpc>
                <a:spcPts val="1200"/>
              </a:lnSpc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Accounts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Receivable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Invoiced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922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different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6,700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versus</a:t>
            </a:r>
            <a:endParaRPr sz="1100">
              <a:latin typeface="Arial"/>
              <a:cs typeface="Arial"/>
            </a:endParaRPr>
          </a:p>
          <a:p>
            <a:pPr marL="926465">
              <a:lnSpc>
                <a:spcPts val="1265"/>
              </a:lnSpc>
            </a:pPr>
            <a:r>
              <a:rPr dirty="0" sz="1100">
                <a:latin typeface="Arial"/>
                <a:cs typeface="Arial"/>
              </a:rPr>
              <a:t>7,400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FY2023.</a:t>
            </a:r>
            <a:endParaRPr sz="1100">
              <a:latin typeface="Arial"/>
              <a:cs typeface="Arial"/>
            </a:endParaRPr>
          </a:p>
          <a:p>
            <a:pPr lvl="1" marL="926465" marR="120650" indent="-228600">
              <a:lnSpc>
                <a:spcPct val="95700"/>
              </a:lnSpc>
              <a:spcBef>
                <a:spcPts val="30"/>
              </a:spcBef>
              <a:buFont typeface="Courier New"/>
              <a:buChar char="o"/>
              <a:tabLst>
                <a:tab pos="926465" algn="l"/>
              </a:tabLst>
            </a:pPr>
            <a:r>
              <a:rPr dirty="0" sz="1100">
                <a:latin typeface="Arial"/>
                <a:cs typeface="Arial"/>
              </a:rPr>
              <a:t>Accounts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Payable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issued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2,488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checks/EFT/online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high </a:t>
            </a:r>
            <a:r>
              <a:rPr dirty="0" sz="1100">
                <a:latin typeface="Arial"/>
                <a:cs typeface="Arial"/>
              </a:rPr>
              <a:t>volume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credit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processing.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decrease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vendor </a:t>
            </a:r>
            <a:r>
              <a:rPr dirty="0" sz="1100">
                <a:latin typeface="Arial"/>
                <a:cs typeface="Arial"/>
              </a:rPr>
              <a:t>checks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avoiding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stale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checks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handling.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295"/>
              </a:lnSpc>
              <a:spcBef>
                <a:spcPts val="1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Launched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online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credit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card/ACH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invoice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collaboration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469265" marR="103505">
              <a:lnSpc>
                <a:spcPts val="1270"/>
              </a:lnSpc>
              <a:spcBef>
                <a:spcPts val="60"/>
              </a:spcBef>
            </a:pPr>
            <a:r>
              <a:rPr dirty="0" sz="1100">
                <a:latin typeface="Arial"/>
                <a:cs typeface="Arial"/>
              </a:rPr>
              <a:t>$441k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paid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115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different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November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go-</a:t>
            </a:r>
            <a:r>
              <a:rPr dirty="0" sz="1100">
                <a:latin typeface="Arial"/>
                <a:cs typeface="Arial"/>
              </a:rPr>
              <a:t>live.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Prior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credit </a:t>
            </a:r>
            <a:r>
              <a:rPr dirty="0" sz="1100">
                <a:latin typeface="Arial"/>
                <a:cs typeface="Arial"/>
              </a:rPr>
              <a:t>card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efficient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>
                <a:latin typeface="Arial"/>
                <a:cs typeface="Arial"/>
              </a:rPr>
              <a:t>collections.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Unfortunately,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turnover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appears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harder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paid</a:t>
            </a:r>
            <a:r>
              <a:rPr dirty="0" sz="1100" spc="-25">
                <a:latin typeface="Arial"/>
                <a:cs typeface="Arial"/>
              </a:rPr>
              <a:t> for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follow-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activities.</a:t>
            </a:r>
            <a:endParaRPr sz="1100">
              <a:latin typeface="Arial"/>
              <a:cs typeface="Arial"/>
            </a:endParaRPr>
          </a:p>
          <a:p>
            <a:pPr marL="469265" marR="173355" indent="-228600">
              <a:lnSpc>
                <a:spcPct val="958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Efficiency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improvements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retiring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proctor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paper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timesheets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Good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collaborative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ISD,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Admin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HR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troubleshooting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successfully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electronic.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been </a:t>
            </a:r>
            <a:r>
              <a:rPr dirty="0" sz="1100">
                <a:latin typeface="Arial"/>
                <a:cs typeface="Arial"/>
              </a:rPr>
              <a:t>long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technology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challenges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involve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small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proctors </a:t>
            </a:r>
            <a:r>
              <a:rPr dirty="0" sz="1100">
                <a:latin typeface="Arial"/>
                <a:cs typeface="Arial"/>
              </a:rPr>
              <a:t>deciding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adapt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opted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23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902461"/>
            <a:ext cx="5923915" cy="80117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69265" marR="5080" indent="-228600">
              <a:lnSpc>
                <a:spcPts val="127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Payroll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processing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weekly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timesheets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471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this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W-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472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400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2022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W-</a:t>
            </a:r>
            <a:r>
              <a:rPr dirty="0" sz="1100">
                <a:latin typeface="Arial"/>
                <a:cs typeface="Arial"/>
              </a:rPr>
              <a:t>2s.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Remote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hires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involves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multi-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tax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28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different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states.</a:t>
            </a:r>
            <a:endParaRPr sz="1100">
              <a:latin typeface="Arial"/>
              <a:cs typeface="Arial"/>
            </a:endParaRPr>
          </a:p>
          <a:p>
            <a:pPr marL="469265" marR="133350" indent="-228600">
              <a:lnSpc>
                <a:spcPts val="127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Document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retention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electronic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tagging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deletion</a:t>
            </a:r>
            <a:r>
              <a:rPr dirty="0" sz="1100" spc="-25">
                <a:latin typeface="Arial"/>
                <a:cs typeface="Arial"/>
              </a:rPr>
              <a:t> in </a:t>
            </a:r>
            <a:r>
              <a:rPr dirty="0" sz="1100">
                <a:latin typeface="Arial"/>
                <a:cs typeface="Arial"/>
              </a:rPr>
              <a:t>compliance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policies.</a:t>
            </a:r>
            <a:endParaRPr sz="1100">
              <a:latin typeface="Arial"/>
              <a:cs typeface="Arial"/>
            </a:endParaRPr>
          </a:p>
          <a:p>
            <a:pPr marL="469265" marR="499745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Collaborated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database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Master </a:t>
            </a:r>
            <a:r>
              <a:rPr dirty="0" sz="1100">
                <a:latin typeface="Arial"/>
                <a:cs typeface="Arial"/>
              </a:rPr>
              <a:t>Agreements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track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assist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work.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ts val="1300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Finance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participated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various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initiatives.</a:t>
            </a:r>
            <a:endParaRPr sz="1100">
              <a:latin typeface="Arial"/>
              <a:cs typeface="Arial"/>
            </a:endParaRPr>
          </a:p>
          <a:p>
            <a:pPr marL="469265" marR="73025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activities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workers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annual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financial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outside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responding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various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requests.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algn="ctr" marL="45085">
              <a:lnSpc>
                <a:spcPct val="100000"/>
              </a:lnSpc>
            </a:pPr>
            <a:r>
              <a:rPr dirty="0" sz="1400" b="1" i="1">
                <a:solidFill>
                  <a:srgbClr val="780029"/>
                </a:solidFill>
                <a:latin typeface="Arial"/>
                <a:cs typeface="Arial"/>
              </a:rPr>
              <a:t>Marketing</a:t>
            </a:r>
            <a:r>
              <a:rPr dirty="0" sz="1400" spc="-15" b="1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80029"/>
                </a:solidFill>
                <a:latin typeface="Arial"/>
                <a:cs typeface="Arial"/>
              </a:rPr>
              <a:t>and</a:t>
            </a:r>
            <a:r>
              <a:rPr dirty="0" sz="1400" spc="-15" b="1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780029"/>
                </a:solidFill>
                <a:latin typeface="Arial"/>
                <a:cs typeface="Arial"/>
              </a:rPr>
              <a:t>Business</a:t>
            </a:r>
            <a:r>
              <a:rPr dirty="0" sz="1400" spc="-15" b="1" i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780029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5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Development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5/13/24,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acquired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129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120.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CA</a:t>
            </a:r>
            <a:r>
              <a:rPr dirty="0" u="sng" sz="1100" spc="-2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Market</a:t>
            </a:r>
            <a:r>
              <a:rPr dirty="0" u="sng" sz="1100" spc="-2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(Tiffany/Kevin)</a:t>
            </a:r>
            <a:endParaRPr sz="1100">
              <a:latin typeface="Arial"/>
              <a:cs typeface="Arial"/>
            </a:endParaRPr>
          </a:p>
          <a:p>
            <a:pPr marL="469265" marR="189230" indent="-228600">
              <a:lnSpc>
                <a:spcPct val="103600"/>
              </a:lnSpc>
              <a:spcBef>
                <a:spcPts val="85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(direct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involvement)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$4,321,514M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2,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$3,150,000M.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Acquired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23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FY24.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diversify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portfolios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$250k+</a:t>
            </a:r>
            <a:endParaRPr sz="1100">
              <a:latin typeface="Arial"/>
              <a:cs typeface="Arial"/>
            </a:endParaRPr>
          </a:p>
          <a:p>
            <a:pPr lvl="1" marL="697865" marR="123189" indent="-228600">
              <a:lnSpc>
                <a:spcPts val="1370"/>
              </a:lnSpc>
              <a:spcBef>
                <a:spcPts val="45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Master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Southern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California</a:t>
            </a:r>
            <a:r>
              <a:rPr dirty="0" sz="1100" spc="-10">
                <a:latin typeface="Arial"/>
                <a:cs typeface="Arial"/>
              </a:rPr>
              <a:t> Association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Governments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0">
                <a:latin typeface="Arial"/>
                <a:cs typeface="Arial"/>
              </a:rPr>
              <a:t> $400,000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-10">
                <a:latin typeface="Arial"/>
                <a:cs typeface="Arial"/>
              </a:rPr>
              <a:t> years</a:t>
            </a:r>
            <a:endParaRPr sz="1100">
              <a:latin typeface="Arial"/>
              <a:cs typeface="Arial"/>
            </a:endParaRPr>
          </a:p>
          <a:p>
            <a:pPr lvl="1" marL="697865" indent="-228600">
              <a:lnSpc>
                <a:spcPts val="1305"/>
              </a:lnSpc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Angeles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Digital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Talent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Probation</a:t>
            </a:r>
            <a:r>
              <a:rPr dirty="0" sz="1100" spc="-25">
                <a:latin typeface="Arial"/>
                <a:cs typeface="Arial"/>
              </a:rPr>
              <a:t> for</a:t>
            </a:r>
            <a:endParaRPr sz="11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45"/>
              </a:spcBef>
            </a:pPr>
            <a:r>
              <a:rPr dirty="0" sz="1100" spc="-10">
                <a:latin typeface="Arial"/>
                <a:cs typeface="Arial"/>
              </a:rPr>
              <a:t>$587,500</a:t>
            </a:r>
            <a:endParaRPr sz="11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45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Angeles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$250,000</a:t>
            </a:r>
            <a:endParaRPr sz="1100">
              <a:latin typeface="Arial"/>
              <a:cs typeface="Arial"/>
            </a:endParaRPr>
          </a:p>
          <a:p>
            <a:pPr lvl="1" marL="697865" marR="24130" indent="-228600">
              <a:lnSpc>
                <a:spcPct val="103099"/>
              </a:lnSpc>
              <a:spcBef>
                <a:spcPts val="5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Saddleback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Valley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Unified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School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Study </a:t>
            </a:r>
            <a:r>
              <a:rPr dirty="0" sz="1100">
                <a:latin typeface="Arial"/>
                <a:cs typeface="Arial"/>
              </a:rPr>
              <a:t>for </a:t>
            </a:r>
            <a:r>
              <a:rPr dirty="0" sz="1100" spc="-10">
                <a:latin typeface="Arial"/>
                <a:cs typeface="Arial"/>
              </a:rPr>
              <a:t>$613,200</a:t>
            </a:r>
            <a:endParaRPr sz="1100">
              <a:latin typeface="Arial"/>
              <a:cs typeface="Arial"/>
            </a:endParaRPr>
          </a:p>
          <a:p>
            <a:pPr lvl="1" marL="697865" marR="454025" indent="-228600">
              <a:lnSpc>
                <a:spcPct val="103099"/>
              </a:lnSpc>
              <a:spcBef>
                <a:spcPts val="1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Air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Quality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$200,000</a:t>
            </a:r>
            <a:r>
              <a:rPr dirty="0" sz="1100" spc="-25">
                <a:latin typeface="Arial"/>
                <a:cs typeface="Arial"/>
              </a:rPr>
              <a:t> for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$50,000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45"/>
              </a:spcBef>
            </a:pPr>
            <a:r>
              <a:rPr dirty="0" sz="1100" spc="-10">
                <a:latin typeface="Arial"/>
                <a:cs typeface="Arial"/>
              </a:rPr>
              <a:t>$250,000</a:t>
            </a:r>
            <a:endParaRPr sz="1100">
              <a:latin typeface="Arial"/>
              <a:cs typeface="Arial"/>
            </a:endParaRPr>
          </a:p>
          <a:p>
            <a:pPr lvl="1" marL="697865" marR="170180" indent="-228600">
              <a:lnSpc>
                <a:spcPts val="1370"/>
              </a:lnSpc>
              <a:spcBef>
                <a:spcPts val="50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Riverside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College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$200,000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23/24,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continue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into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FY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24/25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selling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introduce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multiple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lines</a:t>
            </a:r>
            <a:endParaRPr sz="1100">
              <a:latin typeface="Arial"/>
              <a:cs typeface="Arial"/>
            </a:endParaRPr>
          </a:p>
          <a:p>
            <a:pPr algn="just" lvl="1" marL="697865" marR="201295" indent="-228600">
              <a:lnSpc>
                <a:spcPct val="103400"/>
              </a:lnSpc>
              <a:spcBef>
                <a:spcPts val="5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4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Beach,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Inland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Empire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Utilities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Orange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Power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Authority,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eight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(8) </a:t>
            </a:r>
            <a:r>
              <a:rPr dirty="0" sz="1100">
                <a:latin typeface="Arial"/>
                <a:cs typeface="Arial"/>
              </a:rPr>
              <a:t>other </a:t>
            </a:r>
            <a:r>
              <a:rPr dirty="0" sz="1100" spc="-10">
                <a:latin typeface="Arial"/>
                <a:cs typeface="Arial"/>
              </a:rPr>
              <a:t>agencies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Colorado</a:t>
            </a:r>
            <a:r>
              <a:rPr dirty="0" u="sng" sz="1100" spc="-4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Market</a:t>
            </a:r>
            <a:r>
              <a:rPr dirty="0" u="sng" sz="1100" spc="-4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(Deanna/Eliza)</a:t>
            </a:r>
            <a:endParaRPr sz="1100">
              <a:latin typeface="Arial"/>
              <a:cs typeface="Arial"/>
            </a:endParaRPr>
          </a:p>
          <a:p>
            <a:pPr marL="469900" marR="119380" indent="-228600">
              <a:lnSpc>
                <a:spcPts val="1270"/>
              </a:lnSpc>
              <a:spcBef>
                <a:spcPts val="98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(direct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involvement)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$1,082,812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April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$1,205,000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actual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currently</a:t>
            </a:r>
            <a:endParaRPr sz="1100">
              <a:latin typeface="Arial"/>
              <a:cs typeface="Arial"/>
            </a:endParaRPr>
          </a:p>
          <a:p>
            <a:pPr marL="469900">
              <a:lnSpc>
                <a:spcPts val="1230"/>
              </a:lnSpc>
            </a:pPr>
            <a:r>
              <a:rPr dirty="0" sz="1100">
                <a:latin typeface="Arial"/>
                <a:cs typeface="Arial"/>
              </a:rPr>
              <a:t>$1,111,138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2024.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Acquired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April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17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FY24.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24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902461"/>
            <a:ext cx="5958840" cy="79044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69265" marR="401955" indent="-228600">
              <a:lnSpc>
                <a:spcPts val="1270"/>
              </a:lnSpc>
              <a:spcBef>
                <a:spcPts val="18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establishing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strong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relationships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existing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customers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proactive </a:t>
            </a:r>
            <a:r>
              <a:rPr dirty="0" sz="1100">
                <a:latin typeface="Arial"/>
                <a:cs typeface="Arial"/>
              </a:rPr>
              <a:t>communication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regular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check-</a:t>
            </a:r>
            <a:r>
              <a:rPr dirty="0" sz="1100">
                <a:latin typeface="Arial"/>
                <a:cs typeface="Arial"/>
              </a:rPr>
              <a:t>ins,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becoming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trusted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adviser.</a:t>
            </a:r>
            <a:endParaRPr sz="1100">
              <a:latin typeface="Arial"/>
              <a:cs typeface="Arial"/>
            </a:endParaRPr>
          </a:p>
          <a:p>
            <a:pPr lvl="1" marL="697865" indent="-227965">
              <a:lnSpc>
                <a:spcPts val="1230"/>
              </a:lnSpc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Aurora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target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delivering</a:t>
            </a:r>
            <a:endParaRPr sz="1100">
              <a:latin typeface="Arial"/>
              <a:cs typeface="Arial"/>
            </a:endParaRPr>
          </a:p>
          <a:p>
            <a:pPr marL="698500" marR="57785">
              <a:lnSpc>
                <a:spcPts val="1370"/>
              </a:lnSpc>
              <a:spcBef>
                <a:spcPts val="45"/>
              </a:spcBef>
            </a:pPr>
            <a:r>
              <a:rPr dirty="0" sz="1100">
                <a:latin typeface="Arial"/>
                <a:cs typeface="Arial"/>
              </a:rPr>
              <a:t>Executive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Search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(which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$100,000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year).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Through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proactive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communication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connection,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diversified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portfolio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698500" marR="57785">
              <a:lnSpc>
                <a:spcPts val="136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where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helped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design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administer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City’s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customized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survey.</a:t>
            </a:r>
            <a:endParaRPr sz="1100">
              <a:latin typeface="Arial"/>
              <a:cs typeface="Arial"/>
            </a:endParaRPr>
          </a:p>
          <a:p>
            <a:pPr lvl="1" marL="698500" marR="88265" indent="-228600">
              <a:lnSpc>
                <a:spcPts val="1360"/>
              </a:lnSpc>
              <a:spcBef>
                <a:spcPts val="10"/>
              </a:spcBef>
              <a:buFont typeface="Courier New"/>
              <a:buChar char="o"/>
              <a:tabLst>
                <a:tab pos="698500" algn="l"/>
              </a:tabLst>
            </a:pP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in-</a:t>
            </a:r>
            <a:r>
              <a:rPr dirty="0" sz="1100">
                <a:latin typeface="Arial"/>
                <a:cs typeface="Arial"/>
              </a:rPr>
              <a:t>demand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drivers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Colorado,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HR </a:t>
            </a:r>
            <a:r>
              <a:rPr dirty="0" sz="1100">
                <a:latin typeface="Arial"/>
                <a:cs typeface="Arial"/>
              </a:rPr>
              <a:t>outsourcing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built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excellent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reputation,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partnerships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698500">
              <a:lnSpc>
                <a:spcPts val="1320"/>
              </a:lnSpc>
            </a:pPr>
            <a:r>
              <a:rPr dirty="0" sz="1100">
                <a:latin typeface="Arial"/>
                <a:cs typeface="Arial"/>
              </a:rPr>
              <a:t>number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agencies,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lvl="2" marL="1612265" marR="44450" indent="-228600">
              <a:lnSpc>
                <a:spcPct val="103600"/>
              </a:lnSpc>
              <a:spcBef>
                <a:spcPts val="65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Sheridan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(long-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partnership)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estimated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$175,000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annual revenue</a:t>
            </a:r>
            <a:endParaRPr sz="1100">
              <a:latin typeface="Arial"/>
              <a:cs typeface="Arial"/>
            </a:endParaRPr>
          </a:p>
          <a:p>
            <a:pPr lvl="2" marL="1612265" marR="137160" indent="-229235">
              <a:lnSpc>
                <a:spcPct val="103600"/>
              </a:lnSpc>
              <a:spcBef>
                <a:spcPts val="70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Town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Eaton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(long-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partnership)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estimated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$114,400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annual revenue</a:t>
            </a:r>
            <a:endParaRPr sz="1100">
              <a:latin typeface="Arial"/>
              <a:cs typeface="Arial"/>
            </a:endParaRPr>
          </a:p>
          <a:p>
            <a:pPr lvl="2" marL="1612265" indent="-228600">
              <a:lnSpc>
                <a:spcPct val="100000"/>
              </a:lnSpc>
              <a:spcBef>
                <a:spcPts val="114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Town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estimated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$50,000</a:t>
            </a:r>
            <a:endParaRPr sz="1100">
              <a:latin typeface="Arial"/>
              <a:cs typeface="Arial"/>
            </a:endParaRPr>
          </a:p>
          <a:p>
            <a:pPr lvl="2" marL="1612265" indent="-2286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Morgan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(newer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$40,000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114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selling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introduce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multiple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lines</a:t>
            </a:r>
            <a:endParaRPr sz="1100">
              <a:latin typeface="Arial"/>
              <a:cs typeface="Arial"/>
            </a:endParaRPr>
          </a:p>
          <a:p>
            <a:pPr lvl="1" marL="697865" marR="182880" indent="-228600">
              <a:lnSpc>
                <a:spcPct val="103600"/>
              </a:lnSpc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Mountain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Protection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have </a:t>
            </a:r>
            <a:r>
              <a:rPr dirty="0" sz="1100">
                <a:latin typeface="Arial"/>
                <a:cs typeface="Arial"/>
              </a:rPr>
              <a:t>delivered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P&amp;S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potential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45"/>
              </a:spcBef>
            </a:pPr>
            <a:r>
              <a:rPr dirty="0" sz="1100">
                <a:latin typeface="Arial"/>
                <a:cs typeface="Arial"/>
              </a:rPr>
              <a:t>$136,710,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lvl="2" marL="1612265" indent="-228600">
              <a:lnSpc>
                <a:spcPct val="100000"/>
              </a:lnSpc>
              <a:spcBef>
                <a:spcPts val="114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Exec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$27,000</a:t>
            </a:r>
            <a:endParaRPr sz="1100">
              <a:latin typeface="Arial"/>
              <a:cs typeface="Arial"/>
            </a:endParaRPr>
          </a:p>
          <a:p>
            <a:pPr lvl="2" marL="1612265" marR="67310" indent="-228600">
              <a:lnSpc>
                <a:spcPct val="103400"/>
              </a:lnSpc>
              <a:spcBef>
                <a:spcPts val="75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Captain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Battalion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Chief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(Written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Promo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Assessment)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Fighter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total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$72,750</a:t>
            </a:r>
            <a:endParaRPr sz="1100">
              <a:latin typeface="Arial"/>
              <a:cs typeface="Arial"/>
            </a:endParaRPr>
          </a:p>
          <a:p>
            <a:pPr lvl="2" marL="1612265" indent="-2286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$36,960</a:t>
            </a:r>
            <a:endParaRPr sz="11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45"/>
              </a:spcBef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Another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Morgan.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started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697865" marR="97790">
              <a:lnSpc>
                <a:spcPct val="103400"/>
              </a:lnSpc>
            </a:pPr>
            <a:r>
              <a:rPr dirty="0" sz="1100">
                <a:latin typeface="Arial"/>
                <a:cs typeface="Arial"/>
              </a:rPr>
              <a:t>compensation/salary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outsourcing/on-</a:t>
            </a:r>
            <a:r>
              <a:rPr dirty="0" sz="1100">
                <a:latin typeface="Arial"/>
                <a:cs typeface="Arial"/>
              </a:rPr>
              <a:t>demand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philosophy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wage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progression </a:t>
            </a:r>
            <a:r>
              <a:rPr dirty="0" sz="1100">
                <a:latin typeface="Arial"/>
                <a:cs typeface="Arial"/>
              </a:rPr>
              <a:t>project.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$150,000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Texas</a:t>
            </a:r>
            <a:r>
              <a:rPr dirty="0" u="sng" sz="1100" spc="-3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Market</a:t>
            </a:r>
            <a:r>
              <a:rPr dirty="0" u="sng" sz="1100" spc="-2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(Stacey)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100">
              <a:latin typeface="Arial"/>
              <a:cs typeface="Arial"/>
            </a:endParaRPr>
          </a:p>
          <a:p>
            <a:pPr marL="469900" marR="254635" indent="-228600">
              <a:lnSpc>
                <a:spcPts val="127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(direct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involvement)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3/31/2024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$117,930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$615K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TX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3/31/2024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is </a:t>
            </a:r>
            <a:r>
              <a:rPr dirty="0" sz="1100">
                <a:latin typeface="Arial"/>
                <a:cs typeface="Arial"/>
              </a:rPr>
              <a:t>currently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$550K.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295"/>
              </a:lnSpc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Acquired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FY24.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114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selling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introduce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multiple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lines</a:t>
            </a:r>
            <a:endParaRPr sz="1100">
              <a:latin typeface="Arial"/>
              <a:cs typeface="Arial"/>
            </a:endParaRPr>
          </a:p>
          <a:p>
            <a:pPr lvl="1" marL="697865" marR="314325" indent="-228600">
              <a:lnSpc>
                <a:spcPct val="103600"/>
              </a:lnSpc>
              <a:buFont typeface="Courier New"/>
              <a:buChar char="o"/>
              <a:tabLst>
                <a:tab pos="697865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Burleson</a:t>
            </a:r>
            <a:r>
              <a:rPr dirty="0" sz="1100" b="1">
                <a:latin typeface="Arial"/>
                <a:cs typeface="Arial"/>
              </a:rPr>
              <a:t>,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P&amp;S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revenue </a:t>
            </a:r>
            <a:r>
              <a:rPr dirty="0" sz="1100">
                <a:latin typeface="Arial"/>
                <a:cs typeface="Arial"/>
              </a:rPr>
              <a:t>potential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$112,630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lvl="2" marL="1612265" indent="-228600">
              <a:lnSpc>
                <a:spcPct val="100000"/>
              </a:lnSpc>
              <a:spcBef>
                <a:spcPts val="114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Exec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$25,000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(10/2023)</a:t>
            </a:r>
            <a:endParaRPr sz="1100">
              <a:latin typeface="Arial"/>
              <a:cs typeface="Arial"/>
            </a:endParaRPr>
          </a:p>
          <a:p>
            <a:pPr lvl="2" marL="1612265" indent="-2286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Exec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Deputy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Parks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$25,000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(05/2024)</a:t>
            </a:r>
            <a:endParaRPr sz="1100">
              <a:latin typeface="Arial"/>
              <a:cs typeface="Arial"/>
            </a:endParaRPr>
          </a:p>
          <a:p>
            <a:pPr lvl="2" marL="1612265" indent="-2286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Org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PW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Assessment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$24,480</a:t>
            </a:r>
            <a:endParaRPr sz="1100">
              <a:latin typeface="Arial"/>
              <a:cs typeface="Arial"/>
            </a:endParaRPr>
          </a:p>
          <a:p>
            <a:pPr lvl="2" marL="1612265" indent="-2286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1612265" algn="l"/>
              </a:tabLst>
            </a:pPr>
            <a:r>
              <a:rPr dirty="0" sz="1100">
                <a:latin typeface="Arial"/>
                <a:cs typeface="Arial"/>
              </a:rPr>
              <a:t>DEI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$37,750</a:t>
            </a:r>
            <a:endParaRPr sz="1100">
              <a:latin typeface="Arial"/>
              <a:cs typeface="Arial"/>
            </a:endParaRPr>
          </a:p>
          <a:p>
            <a:pPr marL="469265" marR="402590" indent="-228600">
              <a:lnSpc>
                <a:spcPct val="1036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establishing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strong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relationships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existing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customers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proactive </a:t>
            </a:r>
            <a:r>
              <a:rPr dirty="0" sz="1100">
                <a:latin typeface="Arial"/>
                <a:cs typeface="Arial"/>
              </a:rPr>
              <a:t>communication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regular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check-</a:t>
            </a:r>
            <a:r>
              <a:rPr dirty="0" sz="1100">
                <a:latin typeface="Arial"/>
                <a:cs typeface="Arial"/>
              </a:rPr>
              <a:t>ins,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becoming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trusted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adviser.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25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89000" y="893318"/>
            <a:ext cx="6054090" cy="814578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710565" marR="147955" indent="-228600">
              <a:lnSpc>
                <a:spcPct val="103600"/>
              </a:lnSpc>
              <a:spcBef>
                <a:spcPts val="50"/>
              </a:spcBef>
              <a:buFont typeface="Courier New"/>
              <a:buChar char="o"/>
              <a:tabLst>
                <a:tab pos="710565" algn="l"/>
              </a:tabLst>
            </a:pP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Denton,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P&amp;S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line,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multiple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projects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potential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$13,025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lvl="1" marL="1624965" indent="-228600">
              <a:lnSpc>
                <a:spcPct val="100000"/>
              </a:lnSpc>
              <a:spcBef>
                <a:spcPts val="115"/>
              </a:spcBef>
              <a:buFont typeface="Symbol"/>
              <a:buChar char=""/>
              <a:tabLst>
                <a:tab pos="1624965" algn="l"/>
              </a:tabLst>
            </a:pPr>
            <a:r>
              <a:rPr dirty="0" sz="1100">
                <a:latin typeface="Arial"/>
                <a:cs typeface="Arial"/>
              </a:rPr>
              <a:t>TAHRS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Investigation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$5,600</a:t>
            </a:r>
            <a:endParaRPr sz="1100">
              <a:latin typeface="Arial"/>
              <a:cs typeface="Arial"/>
            </a:endParaRPr>
          </a:p>
          <a:p>
            <a:pPr lvl="1" marL="1624965" indent="-228600">
              <a:lnSpc>
                <a:spcPct val="100000"/>
              </a:lnSpc>
              <a:spcBef>
                <a:spcPts val="114"/>
              </a:spcBef>
              <a:buFont typeface="Symbol"/>
              <a:buChar char=""/>
              <a:tabLst>
                <a:tab pos="1624965" algn="l"/>
              </a:tabLst>
            </a:pPr>
            <a:r>
              <a:rPr dirty="0" sz="1100">
                <a:latin typeface="Arial"/>
                <a:cs typeface="Arial"/>
              </a:rPr>
              <a:t>TAHRS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Investigation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$7,425</a:t>
            </a:r>
            <a:endParaRPr sz="1100">
              <a:latin typeface="Arial"/>
              <a:cs typeface="Arial"/>
            </a:endParaRPr>
          </a:p>
          <a:p>
            <a:pPr marL="710565" marR="172720" indent="-228600">
              <a:lnSpc>
                <a:spcPct val="103299"/>
              </a:lnSpc>
              <a:spcBef>
                <a:spcPts val="5"/>
              </a:spcBef>
              <a:buFont typeface="Courier New"/>
              <a:buChar char="o"/>
              <a:tabLst>
                <a:tab pos="710565" algn="l"/>
              </a:tabLst>
            </a:pPr>
            <a:r>
              <a:rPr dirty="0" sz="1100">
                <a:latin typeface="Arial"/>
                <a:cs typeface="Arial"/>
              </a:rPr>
              <a:t>Benbrook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Public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Library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coalition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purchased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membership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hours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their </a:t>
            </a:r>
            <a:r>
              <a:rPr dirty="0" sz="1100">
                <a:latin typeface="Arial"/>
                <a:cs typeface="Arial"/>
              </a:rPr>
              <a:t>membership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various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huge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advocate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HR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interactions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library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Austin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area.</a:t>
            </a:r>
            <a:endParaRPr sz="1100">
              <a:latin typeface="Arial"/>
              <a:cs typeface="Arial"/>
            </a:endParaRPr>
          </a:p>
          <a:p>
            <a:pPr algn="just" marL="481965" marR="128270" indent="-228600">
              <a:lnSpc>
                <a:spcPct val="103400"/>
              </a:lnSpc>
              <a:spcBef>
                <a:spcPts val="75"/>
              </a:spcBef>
              <a:buFont typeface="Symbol"/>
              <a:buChar char=""/>
              <a:tabLst>
                <a:tab pos="481965" algn="l"/>
              </a:tabLst>
            </a:pP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building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building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relationships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agencies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potential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needing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near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 spc="-20">
                <a:latin typeface="Arial"/>
                <a:cs typeface="Arial"/>
              </a:rPr>
              <a:t>term </a:t>
            </a:r>
            <a:r>
              <a:rPr dirty="0" sz="1100">
                <a:latin typeface="Arial"/>
                <a:cs typeface="Arial"/>
              </a:rPr>
              <a:t>leading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repeat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referrals,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word-</a:t>
            </a:r>
            <a:r>
              <a:rPr dirty="0" sz="1100">
                <a:latin typeface="Arial"/>
                <a:cs typeface="Arial"/>
              </a:rPr>
              <a:t>of-</a:t>
            </a:r>
            <a:r>
              <a:rPr dirty="0" sz="1100" spc="-10">
                <a:latin typeface="Arial"/>
                <a:cs typeface="Arial"/>
              </a:rPr>
              <a:t>mouth</a:t>
            </a:r>
            <a:endParaRPr sz="1100">
              <a:latin typeface="Arial"/>
              <a:cs typeface="Arial"/>
            </a:endParaRPr>
          </a:p>
          <a:p>
            <a:pPr lvl="1" marL="710565" marR="194945" indent="-228600">
              <a:lnSpc>
                <a:spcPct val="103400"/>
              </a:lnSpc>
              <a:spcBef>
                <a:spcPts val="5"/>
              </a:spcBef>
              <a:buFont typeface="Courier New"/>
              <a:buChar char="o"/>
              <a:tabLst>
                <a:tab pos="710565" algn="l"/>
              </a:tabLst>
            </a:pPr>
            <a:r>
              <a:rPr dirty="0" sz="1100">
                <a:latin typeface="Arial"/>
                <a:cs typeface="Arial"/>
              </a:rPr>
              <a:t>Fort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County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Control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#2,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reached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high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touch,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 responsiveness,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awarded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exceed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$40,000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0">
                <a:latin typeface="Arial"/>
                <a:cs typeface="Arial"/>
              </a:rPr>
              <a:t> Ongoing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-10">
                <a:latin typeface="Arial"/>
                <a:cs typeface="Arial"/>
              </a:rPr>
              <a:t> Services/Consulting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already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looking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renewing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contract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24-</a:t>
            </a:r>
            <a:r>
              <a:rPr dirty="0" sz="1100" spc="-25">
                <a:latin typeface="Arial"/>
                <a:cs typeface="Arial"/>
              </a:rPr>
              <a:t>25.</a:t>
            </a:r>
            <a:endParaRPr sz="1100">
              <a:latin typeface="Arial"/>
              <a:cs typeface="Arial"/>
            </a:endParaRPr>
          </a:p>
          <a:p>
            <a:pPr marL="481965" marR="81915" indent="-228600">
              <a:lnSpc>
                <a:spcPct val="103600"/>
              </a:lnSpc>
              <a:spcBef>
                <a:spcPts val="65"/>
              </a:spcBef>
              <a:buFont typeface="Symbol"/>
              <a:buChar char=""/>
              <a:tabLst>
                <a:tab pos="481965" algn="l"/>
              </a:tabLst>
            </a:pP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b="1">
                <a:latin typeface="Arial"/>
                <a:cs typeface="Arial"/>
              </a:rPr>
              <a:t>,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running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campaigns.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we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campaigns:</a:t>
            </a:r>
            <a:endParaRPr sz="1100">
              <a:latin typeface="Arial"/>
              <a:cs typeface="Arial"/>
            </a:endParaRPr>
          </a:p>
          <a:p>
            <a:pPr lvl="1" marL="709930" indent="-227965">
              <a:lnSpc>
                <a:spcPct val="100000"/>
              </a:lnSpc>
              <a:spcBef>
                <a:spcPts val="50"/>
              </a:spcBef>
              <a:buFont typeface="Courier New"/>
              <a:buChar char="o"/>
              <a:tabLst>
                <a:tab pos="709930" algn="l"/>
              </a:tabLst>
            </a:pP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Membership–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emails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3/27/24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4/18/24</a:t>
            </a:r>
            <a:endParaRPr sz="1100">
              <a:latin typeface="Arial"/>
              <a:cs typeface="Arial"/>
            </a:endParaRPr>
          </a:p>
          <a:p>
            <a:pPr lvl="2" marL="1624965" indent="-228600">
              <a:lnSpc>
                <a:spcPct val="100000"/>
              </a:lnSpc>
              <a:spcBef>
                <a:spcPts val="115"/>
              </a:spcBef>
              <a:buFont typeface="Symbol"/>
              <a:buChar char=""/>
              <a:tabLst>
                <a:tab pos="1624965" algn="l"/>
              </a:tabLst>
            </a:pPr>
            <a:r>
              <a:rPr dirty="0" sz="1100">
                <a:latin typeface="Arial"/>
                <a:cs typeface="Arial"/>
              </a:rPr>
              <a:t>Sent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2,700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recipients</a:t>
            </a:r>
            <a:endParaRPr sz="1100">
              <a:latin typeface="Arial"/>
              <a:cs typeface="Arial"/>
            </a:endParaRPr>
          </a:p>
          <a:p>
            <a:pPr lvl="2" marL="1624965" indent="-2286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1624965" algn="l"/>
              </a:tabLst>
            </a:pPr>
            <a:r>
              <a:rPr dirty="0" sz="1100">
                <a:latin typeface="Arial"/>
                <a:cs typeface="Arial"/>
              </a:rPr>
              <a:t>Average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18.7%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click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rate</a:t>
            </a:r>
            <a:endParaRPr sz="1100">
              <a:latin typeface="Arial"/>
              <a:cs typeface="Arial"/>
            </a:endParaRPr>
          </a:p>
          <a:p>
            <a:pPr lvl="2" marL="1624965" indent="-228600">
              <a:lnSpc>
                <a:spcPct val="100000"/>
              </a:lnSpc>
              <a:spcBef>
                <a:spcPts val="114"/>
              </a:spcBef>
              <a:buFont typeface="Symbol"/>
              <a:buChar char=""/>
              <a:tabLst>
                <a:tab pos="1624965" algn="l"/>
              </a:tabLst>
            </a:pPr>
            <a:r>
              <a:rPr dirty="0" sz="1100">
                <a:latin typeface="Arial"/>
                <a:cs typeface="Arial"/>
              </a:rPr>
              <a:t>Average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894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average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386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clicks</a:t>
            </a:r>
            <a:endParaRPr sz="1100">
              <a:latin typeface="Arial"/>
              <a:cs typeface="Arial"/>
            </a:endParaRPr>
          </a:p>
          <a:p>
            <a:pPr lvl="1" marL="709930" indent="-227965">
              <a:lnSpc>
                <a:spcPct val="100000"/>
              </a:lnSpc>
              <a:spcBef>
                <a:spcPts val="50"/>
              </a:spcBef>
              <a:buFont typeface="Courier New"/>
              <a:buChar char="o"/>
              <a:tabLst>
                <a:tab pos="709930" algn="l"/>
              </a:tabLst>
            </a:pPr>
            <a:r>
              <a:rPr dirty="0" sz="1100">
                <a:latin typeface="Arial"/>
                <a:cs typeface="Arial"/>
              </a:rPr>
              <a:t>TX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“Pop-</a:t>
            </a:r>
            <a:r>
              <a:rPr dirty="0" sz="1100">
                <a:latin typeface="Arial"/>
                <a:cs typeface="Arial"/>
              </a:rPr>
              <a:t>Up”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Series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emails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4/1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4/11</a:t>
            </a:r>
            <a:endParaRPr sz="1100">
              <a:latin typeface="Arial"/>
              <a:cs typeface="Arial"/>
            </a:endParaRPr>
          </a:p>
          <a:p>
            <a:pPr lvl="2" marL="1624330" indent="-227965">
              <a:lnSpc>
                <a:spcPct val="100000"/>
              </a:lnSpc>
              <a:spcBef>
                <a:spcPts val="114"/>
              </a:spcBef>
              <a:buFont typeface="Symbol"/>
              <a:buChar char=""/>
              <a:tabLst>
                <a:tab pos="1624330" algn="l"/>
              </a:tabLst>
            </a:pPr>
            <a:r>
              <a:rPr dirty="0" sz="1100">
                <a:latin typeface="Arial"/>
                <a:cs typeface="Arial"/>
              </a:rPr>
              <a:t>Sent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430</a:t>
            </a:r>
            <a:r>
              <a:rPr dirty="0" sz="1100" spc="-10">
                <a:latin typeface="Arial"/>
                <a:cs typeface="Arial"/>
              </a:rPr>
              <a:t> recipients</a:t>
            </a:r>
            <a:endParaRPr sz="1100">
              <a:latin typeface="Arial"/>
              <a:cs typeface="Arial"/>
            </a:endParaRPr>
          </a:p>
          <a:p>
            <a:pPr lvl="2" marL="1624330" indent="-227965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1624330" algn="l"/>
              </a:tabLst>
            </a:pPr>
            <a:r>
              <a:rPr dirty="0" sz="1100">
                <a:latin typeface="Arial"/>
                <a:cs typeface="Arial"/>
              </a:rPr>
              <a:t>Average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22%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click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rate</a:t>
            </a:r>
            <a:endParaRPr sz="11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14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5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Intelligence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100">
              <a:latin typeface="Arial"/>
              <a:cs typeface="Arial"/>
            </a:endParaRPr>
          </a:p>
          <a:p>
            <a:pPr marL="482600" marR="81280" indent="-229235">
              <a:lnSpc>
                <a:spcPct val="103400"/>
              </a:lnSpc>
              <a:buFont typeface="Symbol"/>
              <a:buChar char=""/>
              <a:tabLst>
                <a:tab pos="482600" algn="l"/>
              </a:tabLst>
            </a:pP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</a:t>
            </a:r>
            <a:r>
              <a:rPr dirty="0" baseline="27777" sz="1050">
                <a:latin typeface="Arial"/>
                <a:cs typeface="Arial"/>
              </a:rPr>
              <a:t>rd</a:t>
            </a:r>
            <a:r>
              <a:rPr dirty="0" sz="1100">
                <a:latin typeface="Arial"/>
                <a:cs typeface="Arial"/>
              </a:rPr>
              <a:t>/4</a:t>
            </a:r>
            <a:r>
              <a:rPr dirty="0" baseline="27777" sz="1050">
                <a:latin typeface="Arial"/>
                <a:cs typeface="Arial"/>
              </a:rPr>
              <a:t>th</a:t>
            </a:r>
            <a:r>
              <a:rPr dirty="0" baseline="27777" sz="105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quarter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Intelligence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Senior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Leaders </a:t>
            </a:r>
            <a:r>
              <a:rPr dirty="0" sz="1100">
                <a:latin typeface="Arial"/>
                <a:cs typeface="Arial"/>
              </a:rPr>
              <a:t>(and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ultimately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Representatives)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design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implement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 three-</a:t>
            </a:r>
            <a:r>
              <a:rPr dirty="0" sz="1100">
                <a:latin typeface="Arial"/>
                <a:cs typeface="Arial"/>
              </a:rPr>
              <a:t>step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measure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&amp;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long-</a:t>
            </a:r>
            <a:r>
              <a:rPr dirty="0" sz="1100">
                <a:latin typeface="Arial"/>
                <a:cs typeface="Arial"/>
              </a:rPr>
              <a:t>term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study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capture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feedback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success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measures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establishing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baseline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kickoff,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second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point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measurement</a:t>
            </a:r>
            <a:r>
              <a:rPr dirty="0" sz="1100" spc="500">
                <a:latin typeface="Arial"/>
                <a:cs typeface="Arial"/>
              </a:rPr>
              <a:t> 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project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completion,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finally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point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measurement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six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after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CPS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handoff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deliverables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throughout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HR,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delivery,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proposal </a:t>
            </a:r>
            <a:r>
              <a:rPr dirty="0" sz="1100">
                <a:latin typeface="Arial"/>
                <a:cs typeface="Arial"/>
              </a:rPr>
              <a:t>collateral,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additional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opportunities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relationship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business development.</a:t>
            </a:r>
            <a:endParaRPr sz="1100">
              <a:latin typeface="Arial"/>
              <a:cs typeface="Arial"/>
            </a:endParaRPr>
          </a:p>
          <a:p>
            <a:pPr marL="481965" marR="228600" indent="-228600">
              <a:lnSpc>
                <a:spcPct val="103400"/>
              </a:lnSpc>
              <a:spcBef>
                <a:spcPts val="75"/>
              </a:spcBef>
              <a:buFont typeface="Symbol"/>
              <a:buChar char=""/>
              <a:tabLst>
                <a:tab pos="481965" algn="l"/>
              </a:tabLst>
            </a:pP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included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deep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landscape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 spc="-10">
                <a:latin typeface="Arial"/>
                <a:cs typeface="Arial"/>
              </a:rPr>
              <a:t>Classification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Compensation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baseline="27777" sz="1050">
                <a:latin typeface="Arial"/>
                <a:cs typeface="Arial"/>
              </a:rPr>
              <a:t>nd</a:t>
            </a:r>
            <a:r>
              <a:rPr dirty="0" baseline="27777" sz="1050" spc="142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quarter.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HR </a:t>
            </a:r>
            <a:r>
              <a:rPr dirty="0" sz="1100">
                <a:latin typeface="Arial"/>
                <a:cs typeface="Arial"/>
              </a:rPr>
              <a:t>proposals,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competitors’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winning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proposals,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agencies’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requirements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evaluation </a:t>
            </a:r>
            <a:r>
              <a:rPr dirty="0" sz="1100">
                <a:latin typeface="Arial"/>
                <a:cs typeface="Arial"/>
              </a:rPr>
              <a:t>notes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several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recommendations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edge.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A </a:t>
            </a:r>
            <a:r>
              <a:rPr dirty="0" sz="1100">
                <a:latin typeface="Arial"/>
                <a:cs typeface="Arial"/>
              </a:rPr>
              <a:t>similar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analysis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Diversity,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Equity,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Inclusion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services.</a:t>
            </a:r>
            <a:endParaRPr sz="1100">
              <a:latin typeface="Arial"/>
              <a:cs typeface="Arial"/>
            </a:endParaRPr>
          </a:p>
          <a:p>
            <a:pPr marL="481965" marR="191135" indent="-228600">
              <a:lnSpc>
                <a:spcPct val="103600"/>
              </a:lnSpc>
              <a:spcBef>
                <a:spcPts val="70"/>
              </a:spcBef>
              <a:buFont typeface="Symbol"/>
              <a:buChar char=""/>
              <a:tabLst>
                <a:tab pos="481965" algn="l"/>
              </a:tabLst>
            </a:pP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reduce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response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collaboration,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Development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reviewed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Process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six-</a:t>
            </a:r>
            <a:r>
              <a:rPr dirty="0" sz="1100">
                <a:latin typeface="Arial"/>
                <a:cs typeface="Arial"/>
              </a:rPr>
              <a:t>month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period.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identified </a:t>
            </a:r>
            <a:r>
              <a:rPr dirty="0" sz="1100">
                <a:latin typeface="Arial"/>
                <a:cs typeface="Arial"/>
              </a:rPr>
              <a:t>tasks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milestones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sales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journey,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potential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challenges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solutions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26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608" y="893318"/>
            <a:ext cx="6035675" cy="770890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469265" marR="215265">
              <a:lnSpc>
                <a:spcPct val="103400"/>
              </a:lnSpc>
              <a:spcBef>
                <a:spcPts val="50"/>
              </a:spcBef>
            </a:pP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would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internal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communication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efficiency.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critical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key </a:t>
            </a:r>
            <a:r>
              <a:rPr dirty="0" sz="1100">
                <a:latin typeface="Arial"/>
                <a:cs typeface="Arial"/>
              </a:rPr>
              <a:t>tasks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created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discussed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formulate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 </a:t>
            </a:r>
            <a:r>
              <a:rPr dirty="0" sz="1100">
                <a:latin typeface="Arial"/>
                <a:cs typeface="Arial"/>
              </a:rPr>
              <a:t>improvement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Marketing</a:t>
            </a:r>
            <a:r>
              <a:rPr dirty="0" u="sng" sz="1100" spc="-3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Communications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 marR="72390">
              <a:lnSpc>
                <a:spcPts val="127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promote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thought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generate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business,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following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occurred: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algn="just" marL="469265" marR="252729" indent="-228600">
              <a:lnSpc>
                <a:spcPts val="1270"/>
              </a:lnSpc>
              <a:spcBef>
                <a:spcPts val="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Scheduled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webinars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date,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webinars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4,145 registrations.</a:t>
            </a:r>
            <a:endParaRPr sz="1100">
              <a:latin typeface="Arial"/>
              <a:cs typeface="Arial"/>
            </a:endParaRPr>
          </a:p>
          <a:p>
            <a:pPr algn="just" marL="469265" marR="279400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7/1/23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4/30/24,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distributed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92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HTML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email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campaigns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accounting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>
                <a:latin typeface="Arial"/>
                <a:cs typeface="Arial"/>
              </a:rPr>
              <a:t>1,209,800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individual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emails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prospects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~58,000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web </a:t>
            </a:r>
            <a:r>
              <a:rPr dirty="0" sz="1100" spc="-10">
                <a:latin typeface="Arial"/>
                <a:cs typeface="Arial"/>
              </a:rPr>
              <a:t>visits.</a:t>
            </a:r>
            <a:endParaRPr sz="1100">
              <a:latin typeface="Arial"/>
              <a:cs typeface="Arial"/>
            </a:endParaRPr>
          </a:p>
          <a:p>
            <a:pPr algn="just" marL="469265" marR="245110" indent="-228600">
              <a:lnSpc>
                <a:spcPts val="127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Added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pieces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resources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website;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resources</a:t>
            </a:r>
            <a:r>
              <a:rPr dirty="0" sz="1100" spc="-20">
                <a:latin typeface="Arial"/>
                <a:cs typeface="Arial"/>
              </a:rPr>
              <a:t> have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heavily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trafficked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pages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website.</a:t>
            </a:r>
            <a:endParaRPr sz="1100">
              <a:latin typeface="Arial"/>
              <a:cs typeface="Arial"/>
            </a:endParaRPr>
          </a:p>
          <a:p>
            <a:pPr algn="just" marL="469265" marR="288925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Exhibited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21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industry-</a:t>
            </a:r>
            <a:r>
              <a:rPr dirty="0" sz="1100">
                <a:latin typeface="Arial"/>
                <a:cs typeface="Arial"/>
              </a:rPr>
              <a:t>related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conferences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throughout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U.S.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291+ </a:t>
            </a:r>
            <a:r>
              <a:rPr dirty="0" sz="1100">
                <a:latin typeface="Arial"/>
                <a:cs typeface="Arial"/>
              </a:rPr>
              <a:t>contacts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CRM</a:t>
            </a:r>
            <a:endParaRPr sz="1100">
              <a:latin typeface="Arial"/>
              <a:cs typeface="Arial"/>
            </a:endParaRPr>
          </a:p>
          <a:p>
            <a:pPr algn="just" marL="469265" marR="224154" indent="-228600">
              <a:lnSpc>
                <a:spcPts val="127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kick-</a:t>
            </a:r>
            <a:r>
              <a:rPr dirty="0" sz="1100">
                <a:latin typeface="Arial"/>
                <a:cs typeface="Arial"/>
              </a:rPr>
              <a:t>off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virtual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podcast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tool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Streamyard.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</a:t>
            </a:r>
            <a:r>
              <a:rPr dirty="0" sz="1100" spc="-20">
                <a:latin typeface="Arial"/>
                <a:cs typeface="Arial"/>
              </a:rPr>
              <a:t> team </a:t>
            </a:r>
            <a:r>
              <a:rPr dirty="0" sz="1100">
                <a:latin typeface="Arial"/>
                <a:cs typeface="Arial"/>
              </a:rPr>
              <a:t>recorded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podcast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called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life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Unbalanced,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“Can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Talk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About.”</a:t>
            </a:r>
            <a:endParaRPr sz="1100">
              <a:latin typeface="Arial"/>
              <a:cs typeface="Arial"/>
            </a:endParaRPr>
          </a:p>
          <a:p>
            <a:pPr algn="just" marL="467995" marR="945515" indent="-227965">
              <a:lnSpc>
                <a:spcPts val="126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Embraced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A.I.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began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utilizing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various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curation. </a:t>
            </a:r>
            <a:r>
              <a:rPr dirty="0" sz="1100" spc="-10">
                <a:latin typeface="Arial"/>
                <a:cs typeface="Arial"/>
              </a:rPr>
              <a:t>	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Media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-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July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1,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2023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–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March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31,</a:t>
            </a:r>
            <a:r>
              <a:rPr dirty="0" u="none" sz="1100" spc="-1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Font typeface="Symbol"/>
              <a:buChar char=""/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Facebook:</a:t>
            </a:r>
            <a:endParaRPr sz="1100">
              <a:latin typeface="Arial"/>
              <a:cs typeface="Arial"/>
            </a:endParaRPr>
          </a:p>
          <a:p>
            <a:pPr marL="469900" marR="73025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 spc="-10">
                <a:latin typeface="Arial"/>
                <a:cs typeface="Arial"/>
              </a:rPr>
              <a:t>There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5,405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impressions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205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engagements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77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posts.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CPS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Facebook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audience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consists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1,925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followers.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LinkedIn:</a:t>
            </a:r>
            <a:endParaRPr sz="1100">
              <a:latin typeface="Arial"/>
              <a:cs typeface="Arial"/>
            </a:endParaRPr>
          </a:p>
          <a:p>
            <a:pPr marL="469900" marR="74930" indent="-228600">
              <a:lnSpc>
                <a:spcPts val="1270"/>
              </a:lnSpc>
              <a:spcBef>
                <a:spcPts val="10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audience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908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followers.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page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5,868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 </a:t>
            </a:r>
            <a:r>
              <a:rPr dirty="0" sz="1100">
                <a:latin typeface="Arial"/>
                <a:cs typeface="Arial"/>
              </a:rPr>
              <a:t>18%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240665" marR="739140" indent="-228600">
              <a:lnSpc>
                <a:spcPts val="1270"/>
              </a:lnSpc>
              <a:spcBef>
                <a:spcPts val="65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110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4,515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engagements,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72,807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impressions </a:t>
            </a:r>
            <a:r>
              <a:rPr dirty="0" sz="1100">
                <a:latin typeface="Arial"/>
                <a:cs typeface="Arial"/>
              </a:rPr>
              <a:t>throughout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period.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Proposals:</a:t>
            </a:r>
            <a:endParaRPr sz="1100">
              <a:latin typeface="Arial"/>
              <a:cs typeface="Arial"/>
            </a:endParaRPr>
          </a:p>
          <a:p>
            <a:pPr marL="241300" marR="187960" indent="-228600">
              <a:lnSpc>
                <a:spcPct val="958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4/26/24,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1089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782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proposals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produced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submitted.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Submittals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specific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FY23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Test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(30%),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TAHRS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(10%),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(50%),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(10%)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while </a:t>
            </a:r>
            <a:r>
              <a:rPr dirty="0" sz="1100">
                <a:latin typeface="Arial"/>
                <a:cs typeface="Arial"/>
              </a:rPr>
              <a:t>decreasing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(23%)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IPSEE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(23%).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steady.</a:t>
            </a:r>
            <a:endParaRPr sz="1100">
              <a:latin typeface="Arial"/>
              <a:cs typeface="Arial"/>
            </a:endParaRPr>
          </a:p>
          <a:p>
            <a:pPr marL="240665" marR="352425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4/26/24,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65.2%.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Proposals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during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FY24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encumbered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~$33.3M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398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opportunities.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175"/>
              </a:spcBef>
            </a:pPr>
            <a:r>
              <a:rPr dirty="0" u="sng" sz="110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Client</a:t>
            </a:r>
            <a:r>
              <a:rPr dirty="0" u="sng" sz="1100" spc="-15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solidFill>
                  <a:srgbClr val="7E0039"/>
                </a:solidFill>
                <a:uFill>
                  <a:solidFill>
                    <a:srgbClr val="7E0039"/>
                  </a:solidFill>
                </a:uFill>
                <a:latin typeface="Arial"/>
                <a:cs typeface="Arial"/>
              </a:rPr>
              <a:t>Satisfaction: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4/1/24,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overall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Satisfaction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(CSAT)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score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registers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4.45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5-</a:t>
            </a:r>
            <a:r>
              <a:rPr dirty="0" sz="1100">
                <a:latin typeface="Arial"/>
                <a:cs typeface="Arial"/>
              </a:rPr>
              <a:t>point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scale, </a:t>
            </a:r>
            <a:r>
              <a:rPr dirty="0" sz="1100">
                <a:latin typeface="Arial"/>
                <a:cs typeface="Arial"/>
              </a:rPr>
              <a:t>exceeding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4.3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year’s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score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4.37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same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timeframe.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feedback </a:t>
            </a:r>
            <a:r>
              <a:rPr dirty="0" sz="1100">
                <a:latin typeface="Arial"/>
                <a:cs typeface="Arial"/>
              </a:rPr>
              <a:t>participation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remained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steady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34%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average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six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months.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27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14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70629" y="1913696"/>
            <a:ext cx="28301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intentionally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10" b="1">
                <a:latin typeface="Arial"/>
                <a:cs typeface="Arial"/>
              </a:rPr>
              <a:t> blank.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10-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25"/>
              <a:t>28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775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41146" y="939037"/>
            <a:ext cx="4470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315"/>
              </a:lnSpc>
            </a:pPr>
            <a:r>
              <a:rPr dirty="0"/>
              <a:t>Attachment</a:t>
            </a:r>
            <a:r>
              <a:rPr dirty="0" spc="-40"/>
              <a:t> </a:t>
            </a:r>
            <a:r>
              <a:rPr dirty="0"/>
              <a:t>11–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411900" y="939037"/>
            <a:ext cx="848994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40448" y="1259903"/>
            <a:ext cx="2647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12039" y="1259903"/>
            <a:ext cx="256667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40448" y="1581465"/>
            <a:ext cx="48069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12039" y="1581465"/>
            <a:ext cx="14427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40588" y="1903028"/>
            <a:ext cx="106807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 b="1">
                <a:latin typeface="Arial"/>
                <a:cs typeface="Arial"/>
              </a:rPr>
              <a:t>PREPARED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12876" y="1903028"/>
            <a:ext cx="27838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Megan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Misasi-</a:t>
            </a:r>
            <a:r>
              <a:rPr dirty="0" sz="1100" b="1">
                <a:latin typeface="Arial"/>
                <a:cs typeface="Arial"/>
              </a:rPr>
              <a:t>Randles,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Sr.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Consultant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1700" y="2224590"/>
            <a:ext cx="5969000" cy="395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95"/>
              </a:spcBef>
              <a:tabLst>
                <a:tab pos="1523365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10" b="1">
                <a:latin typeface="Arial"/>
                <a:cs typeface="Arial"/>
              </a:rPr>
              <a:t>Diversity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Report</a:t>
            </a:r>
            <a:endParaRPr sz="1100">
              <a:latin typeface="Arial"/>
              <a:cs typeface="Arial"/>
            </a:endParaRPr>
          </a:p>
          <a:p>
            <a:pPr marL="151765">
              <a:lnSpc>
                <a:spcPct val="100000"/>
              </a:lnSpc>
              <a:spcBef>
                <a:spcPts val="1230"/>
              </a:spcBef>
            </a:pPr>
            <a:r>
              <a:rPr dirty="0" u="heavy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heavy" sz="11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215"/>
              </a:spcBef>
            </a:pPr>
            <a:r>
              <a:rPr dirty="0" u="sng" sz="1100" spc="2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none" sz="1100">
                <a:latin typeface="Arial"/>
                <a:cs typeface="Arial"/>
              </a:rPr>
              <a:t>_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32321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 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32321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 Policy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32321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>
                <a:latin typeface="Arial"/>
                <a:cs typeface="Arial"/>
              </a:rPr>
              <a:t> Closed Session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18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 marL="12700" marR="6350">
              <a:lnSpc>
                <a:spcPts val="1270"/>
              </a:lnSpc>
              <a:spcBef>
                <a:spcPts val="60"/>
              </a:spcBef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diversity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people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ideas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believes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enhance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ability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quality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16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30"/>
              </a:spcBef>
            </a:pP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June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receives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updated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look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demographics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HR </a:t>
            </a:r>
            <a:r>
              <a:rPr dirty="0" sz="1100">
                <a:latin typeface="Arial"/>
                <a:cs typeface="Arial"/>
              </a:rPr>
              <a:t>workforce.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report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provides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data,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well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comparative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information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collective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civilian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labor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force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2020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obtained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U.S.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Department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Labor.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</a:t>
            </a:r>
            <a:r>
              <a:rPr dirty="0" sz="1100" spc="-10" b="1">
                <a:latin typeface="Arial"/>
                <a:cs typeface="Arial"/>
              </a:rPr>
              <a:t>Please </a:t>
            </a:r>
            <a:r>
              <a:rPr dirty="0" sz="1100" b="1">
                <a:latin typeface="Arial"/>
                <a:cs typeface="Arial"/>
              </a:rPr>
              <a:t>note: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current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available).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Details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displayed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pages.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 marR="161925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continues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predominantly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female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(71%)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(60%).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Year </a:t>
            </a:r>
            <a:r>
              <a:rPr dirty="0" sz="1100">
                <a:latin typeface="Arial"/>
                <a:cs typeface="Arial"/>
              </a:rPr>
              <a:t>over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year,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targeted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outreach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translated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diversifying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Sustaining </a:t>
            </a:r>
            <a:r>
              <a:rPr dirty="0" sz="1100">
                <a:latin typeface="Arial"/>
                <a:cs typeface="Arial"/>
              </a:rPr>
              <a:t>outreach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efforts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certainly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factor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workforce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diversity.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1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Below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comparison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against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recently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available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U.S.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data: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2337054" y="6398514"/>
          <a:ext cx="3175000" cy="211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/>
                <a:gridCol w="594360"/>
                <a:gridCol w="590550"/>
                <a:gridCol w="590550"/>
                <a:gridCol w="590550"/>
              </a:tblGrid>
              <a:tr h="412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7E35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07314">
                        <a:lnSpc>
                          <a:spcPts val="1270"/>
                        </a:lnSpc>
                        <a:spcBef>
                          <a:spcPts val="37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U.S.A.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7E35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03200">
                        <a:lnSpc>
                          <a:spcPts val="1270"/>
                        </a:lnSpc>
                        <a:spcBef>
                          <a:spcPts val="375"/>
                        </a:spcBef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CPS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7E35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03200">
                        <a:lnSpc>
                          <a:spcPts val="1270"/>
                        </a:lnSpc>
                        <a:spcBef>
                          <a:spcPts val="375"/>
                        </a:spcBef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CPS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7E35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203200">
                        <a:lnSpc>
                          <a:spcPts val="1270"/>
                        </a:lnSpc>
                        <a:spcBef>
                          <a:spcPts val="375"/>
                        </a:spcBef>
                      </a:pP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CPS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7E35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Male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53.0%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31.0%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33.0%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29.0%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Female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47.0%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68.0%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67.0%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71.0%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White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56.0%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66.0%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61.0%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60.0%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Black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12.0%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9.0%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9.0%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Asian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6.0%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11.0%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11.0%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11.0%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Hispanic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17.0%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6.0%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7.0%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7.0%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155575" marR="149225" indent="118110">
                        <a:lnSpc>
                          <a:spcPts val="1210"/>
                        </a:lnSpc>
                        <a:spcBef>
                          <a:spcPts val="434"/>
                        </a:spcBef>
                      </a:pPr>
                      <a:r>
                        <a:rPr dirty="0" sz="1050" spc="-25" b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50" spc="-10" b="1">
                          <a:latin typeface="Arial"/>
                          <a:cs typeface="Arial"/>
                        </a:rPr>
                        <a:t>Other*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9.0%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20" b="1">
                          <a:latin typeface="Arial"/>
                          <a:cs typeface="Arial"/>
                        </a:rPr>
                        <a:t>8.0%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11.0%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13.0%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 descr=""/>
          <p:cNvSpPr txBox="1"/>
          <p:nvPr/>
        </p:nvSpPr>
        <p:spPr>
          <a:xfrm>
            <a:off x="901700" y="8657373"/>
            <a:ext cx="5095240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82550" marR="5080" indent="-70485">
              <a:lnSpc>
                <a:spcPts val="1150"/>
              </a:lnSpc>
              <a:spcBef>
                <a:spcPts val="180"/>
              </a:spcBef>
            </a:pPr>
            <a:r>
              <a:rPr dirty="0" sz="1000">
                <a:latin typeface="Arial"/>
                <a:cs typeface="Arial"/>
              </a:rPr>
              <a:t>*Includes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those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identifying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categories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American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Indian,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Native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Hawaiian,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other </a:t>
            </a:r>
            <a:r>
              <a:rPr dirty="0" sz="1000">
                <a:latin typeface="Arial"/>
                <a:cs typeface="Arial"/>
              </a:rPr>
              <a:t>Pacific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Islander,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Two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Races,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Decline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10">
                <a:latin typeface="Arial"/>
                <a:cs typeface="Arial"/>
              </a:rPr>
              <a:t> Answer.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775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247836"/>
            <a:ext cx="5164455" cy="4826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</a:t>
            </a:r>
            <a:r>
              <a:rPr dirty="0" u="none" sz="1100" b="1">
                <a:latin typeface="Arial"/>
                <a:cs typeface="Arial"/>
              </a:rPr>
              <a:t>:</a:t>
            </a:r>
            <a:r>
              <a:rPr dirty="0" u="none" sz="1100" spc="229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24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There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fiscal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impact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associated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with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this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informational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item.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411086" y="2229485"/>
            <a:ext cx="5283835" cy="1575435"/>
            <a:chOff x="1411086" y="2229485"/>
            <a:chExt cx="5283835" cy="157543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5846" y="2229485"/>
              <a:ext cx="5273878" cy="157005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15849" y="3799542"/>
              <a:ext cx="5274310" cy="0"/>
            </a:xfrm>
            <a:custGeom>
              <a:avLst/>
              <a:gdLst/>
              <a:ahLst/>
              <a:cxnLst/>
              <a:rect l="l" t="t" r="r" b="b"/>
              <a:pathLst>
                <a:path w="5274309" h="0">
                  <a:moveTo>
                    <a:pt x="0" y="0"/>
                  </a:moveTo>
                  <a:lnTo>
                    <a:pt x="52738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25486" y="2081477"/>
            <a:ext cx="297180" cy="1786889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80.0%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70.0%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60.0%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50.0%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4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40.0%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30.0%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20.0%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10.0%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459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0.0%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807070" y="3853927"/>
            <a:ext cx="5486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U.S.A.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78555" y="3853927"/>
            <a:ext cx="443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CPS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97006" y="3853927"/>
            <a:ext cx="443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CPS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815457" y="3853927"/>
            <a:ext cx="443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CPS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22018" y="1214881"/>
            <a:ext cx="4135120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R="5080" indent="160655">
              <a:lnSpc>
                <a:spcPct val="101699"/>
              </a:lnSpc>
              <a:spcBef>
                <a:spcPts val="60"/>
              </a:spcBef>
            </a:pP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EMPLOYED</a:t>
            </a:r>
            <a:r>
              <a:rPr dirty="0" sz="1800" spc="229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LABOR</a:t>
            </a:r>
            <a:r>
              <a:rPr dirty="0" sz="1800" spc="2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FORCE</a:t>
            </a:r>
            <a:r>
              <a:rPr dirty="0" sz="1800" spc="2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dirty="0" sz="1800" spc="2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GENDER: </a:t>
            </a: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UNITED</a:t>
            </a:r>
            <a:r>
              <a:rPr dirty="0" sz="1800" spc="204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STATES</a:t>
            </a:r>
            <a:r>
              <a:rPr dirty="0" sz="1800" spc="2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1800" spc="19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AMERICA</a:t>
            </a:r>
            <a:r>
              <a:rPr dirty="0" sz="1800" spc="2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800" spc="2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CPS</a:t>
            </a:r>
            <a:r>
              <a:rPr dirty="0" sz="1800" spc="19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HR</a:t>
            </a:r>
            <a:endParaRPr sz="1800">
              <a:latin typeface="Calibri"/>
              <a:cs typeface="Calibri"/>
            </a:endParaRPr>
          </a:p>
          <a:p>
            <a:pPr marL="1416050">
              <a:lnSpc>
                <a:spcPct val="100000"/>
              </a:lnSpc>
              <a:spcBef>
                <a:spcPts val="40"/>
              </a:spcBef>
            </a:pP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CONSULTING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486962" y="4169930"/>
            <a:ext cx="479425" cy="62865"/>
            <a:chOff x="3486962" y="4169930"/>
            <a:chExt cx="479425" cy="62865"/>
          </a:xfrm>
        </p:grpSpPr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6962" y="4169930"/>
              <a:ext cx="62776" cy="6277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3129" y="4169930"/>
              <a:ext cx="62776" cy="62776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3576368" y="4107226"/>
            <a:ext cx="767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15925" algn="l"/>
              </a:tabLst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Male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Female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942975" y="1143000"/>
            <a:ext cx="5886450" cy="3241675"/>
          </a:xfrm>
          <a:custGeom>
            <a:avLst/>
            <a:gdLst/>
            <a:ahLst/>
            <a:cxnLst/>
            <a:rect l="l" t="t" r="r" b="b"/>
            <a:pathLst>
              <a:path w="5886450" h="3241675">
                <a:moveTo>
                  <a:pt x="0" y="0"/>
                </a:moveTo>
                <a:lnTo>
                  <a:pt x="5886450" y="0"/>
                </a:lnTo>
                <a:lnTo>
                  <a:pt x="5886450" y="3241675"/>
                </a:lnTo>
                <a:lnTo>
                  <a:pt x="0" y="32416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1380924" y="5763691"/>
            <a:ext cx="5401310" cy="1652270"/>
            <a:chOff x="1380924" y="5763691"/>
            <a:chExt cx="5401310" cy="1652270"/>
          </a:xfrm>
        </p:grpSpPr>
        <p:sp>
          <p:nvSpPr>
            <p:cNvPr id="22" name="object 22" descr=""/>
            <p:cNvSpPr/>
            <p:nvPr/>
          </p:nvSpPr>
          <p:spPr>
            <a:xfrm>
              <a:off x="1387274" y="5768454"/>
              <a:ext cx="5388610" cy="1404620"/>
            </a:xfrm>
            <a:custGeom>
              <a:avLst/>
              <a:gdLst/>
              <a:ahLst/>
              <a:cxnLst/>
              <a:rect l="l" t="t" r="r" b="b"/>
              <a:pathLst>
                <a:path w="5388609" h="1404620">
                  <a:moveTo>
                    <a:pt x="0" y="1404251"/>
                  </a:moveTo>
                  <a:lnTo>
                    <a:pt x="5388178" y="1404251"/>
                  </a:lnTo>
                </a:path>
                <a:path w="5388609" h="1404620">
                  <a:moveTo>
                    <a:pt x="0" y="1169555"/>
                  </a:moveTo>
                  <a:lnTo>
                    <a:pt x="5388178" y="1169555"/>
                  </a:lnTo>
                </a:path>
                <a:path w="5388609" h="1404620">
                  <a:moveTo>
                    <a:pt x="0" y="935621"/>
                  </a:moveTo>
                  <a:lnTo>
                    <a:pt x="5388178" y="935621"/>
                  </a:lnTo>
                </a:path>
                <a:path w="5388609" h="1404620">
                  <a:moveTo>
                    <a:pt x="0" y="701687"/>
                  </a:moveTo>
                  <a:lnTo>
                    <a:pt x="5388178" y="701687"/>
                  </a:lnTo>
                </a:path>
                <a:path w="5388609" h="1404620">
                  <a:moveTo>
                    <a:pt x="0" y="467753"/>
                  </a:moveTo>
                  <a:lnTo>
                    <a:pt x="5388178" y="467753"/>
                  </a:lnTo>
                </a:path>
                <a:path w="5388609" h="1404620">
                  <a:moveTo>
                    <a:pt x="0" y="233819"/>
                  </a:moveTo>
                  <a:lnTo>
                    <a:pt x="5388178" y="233819"/>
                  </a:lnTo>
                </a:path>
                <a:path w="5388609" h="1404620">
                  <a:moveTo>
                    <a:pt x="0" y="0"/>
                  </a:moveTo>
                  <a:lnTo>
                    <a:pt x="538817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463" y="6057138"/>
              <a:ext cx="309371" cy="135864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917" y="5823204"/>
              <a:ext cx="309371" cy="159257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0134" y="5940552"/>
              <a:ext cx="309359" cy="147523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7350" y="5963412"/>
              <a:ext cx="309372" cy="14523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6494" y="7086600"/>
              <a:ext cx="309371" cy="32918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2948" y="7156704"/>
              <a:ext cx="309371" cy="25908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0164" y="7133844"/>
              <a:ext cx="309371" cy="28193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07380" y="7180326"/>
              <a:ext cx="309371" cy="23547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05762" y="7226808"/>
              <a:ext cx="309371" cy="18898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52978" y="7110222"/>
              <a:ext cx="309371" cy="30556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00194" y="7110222"/>
              <a:ext cx="309371" cy="30556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47410" y="7110222"/>
              <a:ext cx="309371" cy="30556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45791" y="6970014"/>
              <a:ext cx="309371" cy="44576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93008" y="7226808"/>
              <a:ext cx="309371" cy="18898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40224" y="7203948"/>
              <a:ext cx="309371" cy="21183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87439" y="7180326"/>
              <a:ext cx="309371" cy="23547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5822" y="7156704"/>
              <a:ext cx="309371" cy="25908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3037" y="7180326"/>
              <a:ext cx="309371" cy="23547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80254" y="7110222"/>
              <a:ext cx="309371" cy="30556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27470" y="7062978"/>
              <a:ext cx="309359" cy="35281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82090" y="6094476"/>
              <a:ext cx="197357" cy="131368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29306" y="5859780"/>
              <a:ext cx="197357" cy="154838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76521" y="5977128"/>
              <a:ext cx="197357" cy="143103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22976" y="6000750"/>
              <a:ext cx="197357" cy="140741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22120" y="7123938"/>
              <a:ext cx="197357" cy="28422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69336" y="7194042"/>
              <a:ext cx="197357" cy="21412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16552" y="7170420"/>
              <a:ext cx="197357" cy="23774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63006" y="7216902"/>
              <a:ext cx="197357" cy="19126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62150" y="7264146"/>
              <a:ext cx="197345" cy="144017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09365" y="7146798"/>
              <a:ext cx="197357" cy="261365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56582" y="7146798"/>
              <a:ext cx="196595" cy="26136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03036" y="7146798"/>
              <a:ext cx="197357" cy="261365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02180" y="7006590"/>
              <a:ext cx="197357" cy="40157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49395" y="7264145"/>
              <a:ext cx="197357" cy="14401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95850" y="7240524"/>
              <a:ext cx="197357" cy="16763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43066" y="7216902"/>
              <a:ext cx="197357" cy="19126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42210" y="7194042"/>
              <a:ext cx="197357" cy="21412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89425" y="7216902"/>
              <a:ext cx="197357" cy="191261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35880" y="7146798"/>
              <a:ext cx="197357" cy="26136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83095" y="7100316"/>
              <a:ext cx="197357" cy="307847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1387274" y="7406329"/>
              <a:ext cx="5388610" cy="0"/>
            </a:xfrm>
            <a:custGeom>
              <a:avLst/>
              <a:gdLst/>
              <a:ahLst/>
              <a:cxnLst/>
              <a:rect l="l" t="t" r="r" b="b"/>
              <a:pathLst>
                <a:path w="5388609" h="0">
                  <a:moveTo>
                    <a:pt x="0" y="0"/>
                  </a:moveTo>
                  <a:lnTo>
                    <a:pt x="5388178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996911" y="5674432"/>
            <a:ext cx="297180" cy="1800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70.0%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60.0%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50.0%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40.0%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30.0%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20.0%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10.0%</a:t>
            </a:r>
            <a:endParaRPr sz="9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765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0.0%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792782" y="7460941"/>
            <a:ext cx="5486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U.S.A.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886894" y="7460941"/>
            <a:ext cx="443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CPS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717959" y="5091034"/>
            <a:ext cx="4407535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873125" marR="5080" indent="-873760">
              <a:lnSpc>
                <a:spcPct val="101499"/>
              </a:lnSpc>
              <a:spcBef>
                <a:spcPts val="70"/>
              </a:spcBef>
            </a:pP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Employed</a:t>
            </a:r>
            <a:r>
              <a:rPr dirty="0" sz="16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Labor</a:t>
            </a:r>
            <a:r>
              <a:rPr dirty="0" sz="16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Force</a:t>
            </a:r>
            <a:r>
              <a:rPr dirty="0" sz="16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dirty="0" sz="16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Ethnicity:</a:t>
            </a:r>
            <a:r>
              <a:rPr dirty="0" sz="1600" spc="2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United</a:t>
            </a:r>
            <a:r>
              <a:rPr dirty="0" sz="16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States</a:t>
            </a:r>
            <a:r>
              <a:rPr dirty="0" sz="16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America</a:t>
            </a:r>
            <a:r>
              <a:rPr dirty="0" sz="16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dirty="0" sz="16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CPS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HR</a:t>
            </a:r>
            <a:r>
              <a:rPr dirty="0" sz="16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Consulting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2667761" y="7774685"/>
            <a:ext cx="2041525" cy="67310"/>
            <a:chOff x="2667761" y="7774685"/>
            <a:chExt cx="2041525" cy="67310"/>
          </a:xfrm>
        </p:grpSpPr>
        <p:pic>
          <p:nvPicPr>
            <p:cNvPr id="69" name="object 6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67761" y="7774685"/>
              <a:ext cx="66293" cy="6705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51631" y="7774685"/>
              <a:ext cx="67055" cy="67055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96639" y="7774685"/>
              <a:ext cx="66293" cy="6705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49267" y="7774686"/>
              <a:ext cx="67043" cy="6705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42103" y="7774685"/>
              <a:ext cx="67055" cy="67055"/>
            </a:xfrm>
            <a:prstGeom prst="rect">
              <a:avLst/>
            </a:prstGeom>
          </p:spPr>
        </p:pic>
      </p:grpSp>
      <p:sp>
        <p:nvSpPr>
          <p:cNvPr id="74" name="object 74" descr=""/>
          <p:cNvSpPr txBox="1"/>
          <p:nvPr/>
        </p:nvSpPr>
        <p:spPr>
          <a:xfrm>
            <a:off x="2758775" y="7460941"/>
            <a:ext cx="2459990" cy="41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3705">
              <a:lnSpc>
                <a:spcPct val="100000"/>
              </a:lnSpc>
              <a:spcBef>
                <a:spcPts val="100"/>
              </a:spcBef>
              <a:tabLst>
                <a:tab pos="1780539" algn="l"/>
              </a:tabLst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CPS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	CPS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0"/>
              </a:spcBef>
              <a:tabLst>
                <a:tab pos="483870" algn="l"/>
                <a:tab pos="928369" algn="l"/>
                <a:tab pos="1381760" algn="l"/>
                <a:tab pos="1974214" algn="l"/>
              </a:tabLst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White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Black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Asian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Hispanic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	All</a:t>
            </a: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Other*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914400" y="5018392"/>
            <a:ext cx="6000750" cy="2973070"/>
          </a:xfrm>
          <a:custGeom>
            <a:avLst/>
            <a:gdLst/>
            <a:ahLst/>
            <a:cxnLst/>
            <a:rect l="l" t="t" r="r" b="b"/>
            <a:pathLst>
              <a:path w="6000750" h="2973070">
                <a:moveTo>
                  <a:pt x="0" y="0"/>
                </a:moveTo>
                <a:lnTo>
                  <a:pt x="6000750" y="0"/>
                </a:lnTo>
                <a:lnTo>
                  <a:pt x="6000750" y="2973070"/>
                </a:lnTo>
                <a:lnTo>
                  <a:pt x="0" y="297307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315"/>
              </a:lnSpc>
            </a:pPr>
            <a:r>
              <a:rPr dirty="0"/>
              <a:t>Attachment</a:t>
            </a:r>
            <a:r>
              <a:rPr dirty="0" spc="-40"/>
              <a:t> </a:t>
            </a:r>
            <a:r>
              <a:rPr dirty="0"/>
              <a:t>11–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6675120" cy="249554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678815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6845045"/>
            <a:ext cx="5943600" cy="241935"/>
            <a:chOff x="914400" y="6845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6851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6845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556764" y="1070863"/>
            <a:ext cx="512762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Times New Roman"/>
                <a:cs typeface="Times New Roman"/>
              </a:rPr>
              <a:t>CPS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HR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CONSULTING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DEMOGRAPHICS </a:t>
            </a:r>
            <a:r>
              <a:rPr dirty="0" sz="1400" b="1">
                <a:latin typeface="Times New Roman"/>
                <a:cs typeface="Times New Roman"/>
              </a:rPr>
              <a:t>AS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OF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April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30,</a:t>
            </a:r>
            <a:r>
              <a:rPr dirty="0" sz="1400" spc="-20" b="1">
                <a:latin typeface="Times New Roman"/>
                <a:cs typeface="Times New Roman"/>
              </a:rPr>
              <a:t> 2024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1764" y="1299972"/>
            <a:ext cx="7396986" cy="38218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5639" y="5379693"/>
            <a:ext cx="6483337" cy="140947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244338" y="6911849"/>
            <a:ext cx="159321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11–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969000" cy="2441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Session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Board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Meeting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2530"/>
              </a:lnSpc>
              <a:spcBef>
                <a:spcPts val="285"/>
              </a:spcBef>
            </a:pPr>
            <a:r>
              <a:rPr dirty="0" sz="1100" spc="-10">
                <a:latin typeface="Arial"/>
                <a:cs typeface="Arial"/>
              </a:rPr>
              <a:t>LaShon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Ross,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Vice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Chair,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called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order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9:30AM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PST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welcomed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all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attendees.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attendance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in-</a:t>
            </a:r>
            <a:r>
              <a:rPr dirty="0" sz="1100">
                <a:latin typeface="Arial"/>
                <a:cs typeface="Arial"/>
              </a:rPr>
              <a:t>person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introduced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themselves.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Items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b="1" i="1">
                <a:latin typeface="Arial"/>
                <a:cs typeface="Arial"/>
              </a:rPr>
              <a:t>Attachment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#1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Approval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Directors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Meeting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Minutes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 marR="6350">
              <a:lnSpc>
                <a:spcPts val="1270"/>
              </a:lnSpc>
            </a:pPr>
            <a:r>
              <a:rPr dirty="0" sz="1100" spc="-1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minutes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November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2023,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presented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approval.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There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were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comments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minutes.</a:t>
            </a:r>
            <a:endParaRPr sz="1100">
              <a:latin typeface="Arial"/>
              <a:cs typeface="Arial"/>
            </a:endParaRPr>
          </a:p>
          <a:p>
            <a:pPr marL="12700" marR="5715">
              <a:lnSpc>
                <a:spcPts val="1270"/>
              </a:lnSpc>
              <a:spcBef>
                <a:spcPts val="125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November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3,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2023,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Meeting Minutes.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1339902" y="3489575"/>
          <a:ext cx="3318510" cy="1598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/>
                <a:gridCol w="1942464"/>
                <a:gridCol w="554355"/>
              </a:tblGrid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Motion: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Zamora,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Vegas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Second: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Andal,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Anaheim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Vote: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Pinellas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County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Vegas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Anaheim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Plano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Sacramento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County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Mecklenburg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County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Hayward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USD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Absent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901988" y="5230865"/>
            <a:ext cx="5968365" cy="1156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 i="1">
                <a:latin typeface="Arial"/>
                <a:cs typeface="Arial"/>
              </a:rPr>
              <a:t>Attachment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#2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–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Approval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Board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Development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Committee</a:t>
            </a:r>
            <a:r>
              <a:rPr dirty="0" sz="1100" spc="-4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Minutes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minutes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January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29,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Development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presented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approval.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minutes.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126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3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3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January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29,</a:t>
            </a:r>
            <a:r>
              <a:rPr dirty="0" sz="1100" spc="3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3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Committee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Minutes.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1340320" y="6541630"/>
          <a:ext cx="3318510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/>
                <a:gridCol w="1942464"/>
                <a:gridCol w="554989"/>
              </a:tblGrid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Motion: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Zamora,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Vegas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Second: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Andal,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Anaheim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Vote: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Pinellas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County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Las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Vegas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Anaheim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Plano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Sacramento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County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Mecklenburg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County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165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14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Hayward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USD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Absent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902406" y="8282920"/>
            <a:ext cx="5969000" cy="675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 i="1">
                <a:latin typeface="Arial"/>
                <a:cs typeface="Arial"/>
              </a:rPr>
              <a:t>Attachment</a:t>
            </a:r>
            <a:r>
              <a:rPr dirty="0" sz="1100" spc="-35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#3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-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Approval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of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the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Class/Pay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spc="-20" b="1" i="1">
                <a:latin typeface="Arial"/>
                <a:cs typeface="Arial"/>
              </a:rPr>
              <a:t>Plan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approval.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were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November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2023.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6675120" cy="249554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678815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70709" y="1933508"/>
            <a:ext cx="283019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page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intentionally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left</a:t>
            </a:r>
            <a:r>
              <a:rPr dirty="0" sz="1400" spc="-10" b="1">
                <a:latin typeface="Arial"/>
                <a:cs typeface="Arial"/>
              </a:rPr>
              <a:t> blank.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315"/>
              </a:lnSpc>
            </a:pPr>
            <a:r>
              <a:rPr dirty="0"/>
              <a:t>Attachment</a:t>
            </a:r>
            <a:r>
              <a:rPr dirty="0" spc="-40"/>
              <a:t> </a:t>
            </a:r>
            <a:r>
              <a:rPr dirty="0"/>
              <a:t>11–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438784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961135"/>
            <a:ext cx="4521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275579" y="9197849"/>
            <a:ext cx="152336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12-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73430" y="961135"/>
            <a:ext cx="8566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700" y="1282698"/>
            <a:ext cx="266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3430" y="1282698"/>
            <a:ext cx="25863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839" y="1603563"/>
            <a:ext cx="4826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3430" y="1603563"/>
            <a:ext cx="14541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839" y="1925126"/>
            <a:ext cx="108077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3430" y="1925126"/>
            <a:ext cx="253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Henderson,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Executive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1700" y="2246689"/>
            <a:ext cx="5873115" cy="3566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Client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Satisfaction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spcBef>
                <a:spcPts val="1215"/>
              </a:spcBef>
              <a:tabLst>
                <a:tab pos="415925" algn="l"/>
              </a:tabLst>
            </a:pPr>
            <a:r>
              <a:rPr dirty="0" u="sng" sz="1100" spc="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21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strives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exceptional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products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exceed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 </a:t>
            </a:r>
            <a:r>
              <a:rPr dirty="0" sz="1100">
                <a:latin typeface="Arial"/>
                <a:cs typeface="Arial"/>
              </a:rPr>
              <a:t>expectations.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measure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success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Customers,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three </a:t>
            </a:r>
            <a:r>
              <a:rPr dirty="0" sz="1100">
                <a:latin typeface="Arial"/>
                <a:cs typeface="Arial"/>
              </a:rPr>
              <a:t>Guiding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conducts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satisfaction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following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every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client </a:t>
            </a:r>
            <a:r>
              <a:rPr dirty="0" sz="1100">
                <a:latin typeface="Arial"/>
                <a:cs typeface="Arial"/>
              </a:rPr>
              <a:t>engagement.</a:t>
            </a:r>
            <a:r>
              <a:rPr dirty="0" sz="1100" spc="25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give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customers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voice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their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concerns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praises.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information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garnered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corrective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on-going </a:t>
            </a:r>
            <a:r>
              <a:rPr dirty="0" sz="1100">
                <a:latin typeface="Arial"/>
                <a:cs typeface="Arial"/>
              </a:rPr>
              <a:t>continuous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improvement.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marL="12700" marR="9144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aggressive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4.3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satisfaction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rating.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request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satisfaction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below.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1339893" y="5966776"/>
          <a:ext cx="1326515" cy="798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6455"/>
                <a:gridCol w="403859"/>
              </a:tblGrid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State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ts val="114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4.40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Local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ts val="116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4.40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Emerging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ts val="116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4.35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marL="31750">
                        <a:lnSpc>
                          <a:spcPts val="116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Test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Rental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ts val="116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4.50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58115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Training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7945">
                        <a:lnSpc>
                          <a:spcPts val="1145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5.00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6" name="object 16" descr=""/>
          <p:cNvSpPr txBox="1"/>
          <p:nvPr/>
        </p:nvSpPr>
        <p:spPr>
          <a:xfrm>
            <a:off x="1359082" y="6904857"/>
            <a:ext cx="21450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Overall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client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satisfaction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rating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45021" y="6904857"/>
            <a:ext cx="2978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0" b="1">
                <a:latin typeface="Arial"/>
                <a:cs typeface="Arial"/>
              </a:rPr>
              <a:t>4.45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1700" y="7387081"/>
            <a:ext cx="5203190" cy="581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RECOMMENDATIONS:</a:t>
            </a:r>
            <a:r>
              <a:rPr dirty="0" u="none" sz="1100" spc="105" b="1">
                <a:latin typeface="Arial"/>
                <a:cs typeface="Arial"/>
              </a:rPr>
              <a:t> 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110" b="1">
                <a:latin typeface="Arial"/>
                <a:cs typeface="Arial"/>
              </a:rPr>
              <a:t>  </a:t>
            </a:r>
            <a:r>
              <a:rPr dirty="0" u="none" sz="1100">
                <a:latin typeface="Arial"/>
                <a:cs typeface="Arial"/>
              </a:rPr>
              <a:t>There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is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fiscal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impact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associated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with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this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informational</a:t>
            </a:r>
            <a:r>
              <a:rPr dirty="0" u="none" sz="1100" spc="-2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item.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1519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438784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31519" y="6845045"/>
            <a:ext cx="5943600" cy="241935"/>
            <a:chOff x="731519" y="6845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737615" y="6851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31520" y="6845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60" y="993027"/>
            <a:ext cx="8635326" cy="21944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8759" y="3526359"/>
            <a:ext cx="7844274" cy="247134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092700" y="6911849"/>
            <a:ext cx="152336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12-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775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002" y="893318"/>
            <a:ext cx="5969635" cy="75158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  <a:tabLst>
                <a:tab pos="1384935" algn="l"/>
              </a:tabLst>
            </a:pPr>
            <a:r>
              <a:rPr dirty="0" sz="1100" spc="-10" b="1">
                <a:latin typeface="Arial"/>
                <a:cs typeface="Arial"/>
              </a:rPr>
              <a:t>DATE:</a:t>
            </a:r>
            <a:r>
              <a:rPr dirty="0" sz="1100" b="1">
                <a:latin typeface="Arial"/>
                <a:cs typeface="Arial"/>
              </a:rPr>
              <a:t>	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10"/>
              </a:spcBef>
              <a:tabLst>
                <a:tab pos="1384935" algn="l"/>
              </a:tabLst>
            </a:pPr>
            <a:r>
              <a:rPr dirty="0" sz="1100" spc="-25" b="1">
                <a:latin typeface="Arial"/>
                <a:cs typeface="Arial"/>
              </a:rPr>
              <a:t>TO:</a:t>
            </a:r>
            <a:r>
              <a:rPr dirty="0" sz="1100" b="1">
                <a:latin typeface="Arial"/>
                <a:cs typeface="Arial"/>
              </a:rPr>
              <a:t>	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10"/>
              </a:spcBef>
              <a:tabLst>
                <a:tab pos="1384935" algn="l"/>
              </a:tabLst>
            </a:pPr>
            <a:r>
              <a:rPr dirty="0" sz="1100" spc="-10" b="1">
                <a:latin typeface="Arial"/>
                <a:cs typeface="Arial"/>
              </a:rPr>
              <a:t>FROM:</a:t>
            </a:r>
            <a:r>
              <a:rPr dirty="0" sz="1100" b="1">
                <a:latin typeface="Arial"/>
                <a:cs typeface="Arial"/>
              </a:rPr>
              <a:t>	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  <a:p>
            <a:pPr marL="13335" marR="1844675">
              <a:lnSpc>
                <a:spcPct val="191600"/>
              </a:lnSpc>
              <a:spcBef>
                <a:spcPts val="5"/>
              </a:spcBef>
              <a:tabLst>
                <a:tab pos="1384300" algn="l"/>
              </a:tabLst>
            </a:pP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30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Henderson,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Executive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 SUBJECT:</a:t>
            </a:r>
            <a:r>
              <a:rPr dirty="0" sz="1100" b="1">
                <a:latin typeface="Arial"/>
                <a:cs typeface="Arial"/>
              </a:rPr>
              <a:t>	FY24/25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Return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to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Funding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Update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290"/>
              </a:lnSpc>
              <a:spcBef>
                <a:spcPts val="1210"/>
              </a:spcBef>
            </a:pPr>
            <a:r>
              <a:rPr dirty="0" u="sng" sz="1100" spc="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none" sz="1100">
                <a:latin typeface="Arial"/>
                <a:cs typeface="Arial"/>
              </a:rPr>
              <a:t>x</a:t>
            </a:r>
            <a:r>
              <a:rPr dirty="0" u="sng" sz="1100" spc="8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100" spc="28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</a:t>
            </a:r>
            <a:r>
              <a:rPr dirty="0" u="none" sz="1100" spc="-20">
                <a:latin typeface="Arial"/>
                <a:cs typeface="Arial"/>
              </a:rPr>
              <a:t>Item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26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26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ts val="1295"/>
              </a:lnSpc>
              <a:tabLst>
                <a:tab pos="401320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1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algn="just" marL="13335" marR="5080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 provided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promote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Human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Resources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within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organizations.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Funds </a:t>
            </a:r>
            <a:r>
              <a:rPr dirty="0" sz="1100">
                <a:latin typeface="Arial"/>
                <a:cs typeface="Arial"/>
              </a:rPr>
              <a:t>go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toward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improvement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management,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culture,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function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funds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part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investment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makes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agencies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Professional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Community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Investment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segment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budget.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60"/>
              </a:spcBef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15"/>
              </a:spcBef>
            </a:pP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typically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for:</a:t>
            </a:r>
            <a:endParaRPr sz="1100">
              <a:latin typeface="Arial"/>
              <a:cs typeface="Arial"/>
            </a:endParaRPr>
          </a:p>
          <a:p>
            <a:pPr marL="470534" marR="576580" indent="-228600">
              <a:lnSpc>
                <a:spcPts val="1270"/>
              </a:lnSpc>
              <a:spcBef>
                <a:spcPts val="10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Arial"/>
                <a:cs typeface="Arial"/>
              </a:rPr>
              <a:t>Training,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Conferences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(i.e.,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SHRM,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PSHRA,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NASPE),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workshops,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webinars </a:t>
            </a:r>
            <a:r>
              <a:rPr dirty="0" sz="1100">
                <a:latin typeface="Arial"/>
                <a:cs typeface="Arial"/>
              </a:rPr>
              <a:t>(travel/lodging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conferences)</a:t>
            </a:r>
            <a:endParaRPr sz="1100">
              <a:latin typeface="Arial"/>
              <a:cs typeface="Arial"/>
            </a:endParaRPr>
          </a:p>
          <a:p>
            <a:pPr marL="469900" indent="-227965">
              <a:lnSpc>
                <a:spcPts val="1300"/>
              </a:lnSpc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materials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Dept.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events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gifts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recognition)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Hardware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software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department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services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membership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dues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Leadership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Development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retreat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Data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services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(i.e.,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survey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reports)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Academy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Enrollment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Classes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100">
                <a:latin typeface="Arial"/>
                <a:cs typeface="Arial"/>
              </a:rPr>
              <a:t>Meeting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facilitation</a:t>
            </a:r>
            <a:endParaRPr sz="1100">
              <a:latin typeface="Arial"/>
              <a:cs typeface="Arial"/>
            </a:endParaRPr>
          </a:p>
          <a:p>
            <a:pPr marL="12700" marR="163195">
              <a:lnSpc>
                <a:spcPct val="1914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Ideally,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initiatives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might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otherwise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for.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member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$5,000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Return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Funds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until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2025.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RECOMMENDATIONS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r>
              <a:rPr dirty="0" u="none" sz="110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None,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for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</a:t>
            </a:r>
            <a:r>
              <a:rPr dirty="0" u="none" sz="1100" spc="-5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1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FISCAL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IMPACT:</a:t>
            </a:r>
            <a:r>
              <a:rPr dirty="0" u="none" sz="1100" spc="-30" b="1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Sufficient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revenue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exists</a:t>
            </a:r>
            <a:r>
              <a:rPr dirty="0" u="none" sz="1100" spc="-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to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support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this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action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(budgeted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item)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055">
              <a:lnSpc>
                <a:spcPts val="1315"/>
              </a:lnSpc>
            </a:pPr>
            <a:r>
              <a:rPr dirty="0"/>
              <a:t>Attachment</a:t>
            </a:r>
            <a:r>
              <a:rPr dirty="0" spc="-40"/>
              <a:t> </a:t>
            </a:r>
            <a:r>
              <a:rPr dirty="0"/>
              <a:t>13–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775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6845045"/>
            <a:ext cx="5943600" cy="241935"/>
            <a:chOff x="914400" y="6845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6851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6845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386" y="1075194"/>
            <a:ext cx="8307068" cy="398753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244338" y="6911849"/>
            <a:ext cx="159321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13–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6407150" cy="25146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775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6404610" cy="241935"/>
            <a:chOff x="914400" y="9131045"/>
            <a:chExt cx="640461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6392545" cy="228600"/>
            </a:xfrm>
            <a:custGeom>
              <a:avLst/>
              <a:gdLst/>
              <a:ahLst/>
              <a:cxnLst/>
              <a:rect l="l" t="t" r="r" b="b"/>
              <a:pathLst>
                <a:path w="6392545" h="228600">
                  <a:moveTo>
                    <a:pt x="6392417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392417" y="228600"/>
                  </a:lnTo>
                  <a:lnTo>
                    <a:pt x="6392417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6404610" cy="241935"/>
            </a:xfrm>
            <a:custGeom>
              <a:avLst/>
              <a:gdLst/>
              <a:ahLst/>
              <a:cxnLst/>
              <a:rect l="l" t="t" r="r" b="b"/>
              <a:pathLst>
                <a:path w="6404609" h="241934">
                  <a:moveTo>
                    <a:pt x="6398501" y="235458"/>
                  </a:move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6398501" y="241554"/>
                  </a:lnTo>
                  <a:lnTo>
                    <a:pt x="6398501" y="235458"/>
                  </a:lnTo>
                  <a:close/>
                </a:path>
                <a:path w="6404609" h="241934">
                  <a:moveTo>
                    <a:pt x="6398501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398501" y="6096"/>
                  </a:lnTo>
                  <a:lnTo>
                    <a:pt x="6398501" y="0"/>
                  </a:lnTo>
                  <a:close/>
                </a:path>
                <a:path w="6404609" h="241934">
                  <a:moveTo>
                    <a:pt x="6404610" y="6108"/>
                  </a:moveTo>
                  <a:lnTo>
                    <a:pt x="6398514" y="6108"/>
                  </a:lnTo>
                  <a:lnTo>
                    <a:pt x="6398514" y="235458"/>
                  </a:lnTo>
                  <a:lnTo>
                    <a:pt x="6398514" y="241554"/>
                  </a:lnTo>
                  <a:lnTo>
                    <a:pt x="6404610" y="241554"/>
                  </a:lnTo>
                  <a:lnTo>
                    <a:pt x="6404610" y="235458"/>
                  </a:lnTo>
                  <a:lnTo>
                    <a:pt x="6404610" y="6108"/>
                  </a:lnTo>
                  <a:close/>
                </a:path>
                <a:path w="6404609" h="241934">
                  <a:moveTo>
                    <a:pt x="6404610" y="0"/>
                  </a:moveTo>
                  <a:lnTo>
                    <a:pt x="6398514" y="0"/>
                  </a:lnTo>
                  <a:lnTo>
                    <a:pt x="6398514" y="6096"/>
                  </a:lnTo>
                  <a:lnTo>
                    <a:pt x="6404610" y="6096"/>
                  </a:lnTo>
                  <a:lnTo>
                    <a:pt x="64046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1076959"/>
            <a:ext cx="4521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DATE: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73430" y="1076959"/>
            <a:ext cx="8566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June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7,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1839" y="1397824"/>
            <a:ext cx="266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25" b="1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3569" y="1397824"/>
            <a:ext cx="25863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CPS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Consulting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Board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of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Directors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1978" y="1719387"/>
            <a:ext cx="4826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FROM: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73569" y="1719387"/>
            <a:ext cx="145415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Jerry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Greenwell,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CEO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01978" y="2040949"/>
            <a:ext cx="108077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PREPARED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BY: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73569" y="2040949"/>
            <a:ext cx="25330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Dana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Henderson,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Executive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Assistant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1560" y="2361814"/>
            <a:ext cx="5899785" cy="6448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4300" algn="l"/>
              </a:tabLst>
            </a:pPr>
            <a:r>
              <a:rPr dirty="0" sz="1100" spc="-10" b="1">
                <a:latin typeface="Arial"/>
                <a:cs typeface="Arial"/>
              </a:rPr>
              <a:t>SUBJECT:</a:t>
            </a:r>
            <a:r>
              <a:rPr dirty="0" sz="1100" b="1">
                <a:latin typeface="Arial"/>
                <a:cs typeface="Arial"/>
              </a:rPr>
              <a:t>	Employee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Recognition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</a:t>
            </a:r>
            <a:r>
              <a:rPr dirty="0" u="sng" sz="11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REQUESTED</a:t>
            </a:r>
            <a:r>
              <a:rPr dirty="0" u="none" sz="1100" spc="-10" b="1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  <a:spcBef>
                <a:spcPts val="1215"/>
              </a:spcBef>
              <a:tabLst>
                <a:tab pos="415925" algn="l"/>
              </a:tabLst>
            </a:pPr>
            <a:r>
              <a:rPr dirty="0" u="sng" sz="1100" spc="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22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Information Item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50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Approval and/or Authorization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1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Policy Change or Adoption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  <a:tabLst>
                <a:tab pos="400685" algn="l"/>
              </a:tabLst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none" sz="1100" spc="33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Closed Session Item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RELATIONSHIP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1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BUSINESS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PLAN: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 marR="116839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“Make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Impact”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Employee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was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implemented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July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2017,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supports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culture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goals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hallmarks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individual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collective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practices.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Our </a:t>
            </a:r>
            <a:r>
              <a:rPr dirty="0" sz="1100">
                <a:latin typeface="Arial"/>
                <a:cs typeface="Arial"/>
              </a:rPr>
              <a:t>recognition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programs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reinforce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these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values.</a:t>
            </a:r>
            <a:endParaRPr sz="1100">
              <a:latin typeface="Arial"/>
              <a:cs typeface="Arial"/>
            </a:endParaRPr>
          </a:p>
          <a:p>
            <a:pPr marL="12700" marR="188595">
              <a:lnSpc>
                <a:spcPts val="1260"/>
              </a:lnSpc>
              <a:spcBef>
                <a:spcPts val="126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Guiding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Values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are:</a:t>
            </a:r>
            <a:r>
              <a:rPr dirty="0" sz="1100" spc="2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Customers,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Organization,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>
                <a:latin typeface="Arial"/>
                <a:cs typeface="Arial"/>
              </a:rPr>
              <a:t>Care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Each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Other.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1100">
              <a:latin typeface="Arial"/>
              <a:cs typeface="Arial"/>
            </a:endParaRPr>
          </a:p>
          <a:p>
            <a:pPr marL="1104265">
              <a:lnSpc>
                <a:spcPts val="1295"/>
              </a:lnSpc>
            </a:pP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DISCUSSION:</a:t>
            </a:r>
            <a:endParaRPr sz="1100">
              <a:latin typeface="Arial"/>
              <a:cs typeface="Arial"/>
            </a:endParaRPr>
          </a:p>
          <a:p>
            <a:pPr marL="1104265" marR="353060">
              <a:lnSpc>
                <a:spcPts val="1260"/>
              </a:lnSpc>
              <a:spcBef>
                <a:spcPts val="65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Team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Impact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Award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focusing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>
                <a:latin typeface="Arial"/>
                <a:cs typeface="Arial"/>
              </a:rPr>
              <a:t>accomplishments,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achievements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group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more.</a:t>
            </a:r>
            <a:endParaRPr sz="1100">
              <a:latin typeface="Arial"/>
              <a:cs typeface="Arial"/>
            </a:endParaRPr>
          </a:p>
          <a:p>
            <a:pPr marL="1104265">
              <a:lnSpc>
                <a:spcPts val="1205"/>
              </a:lnSpc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purpose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award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recognize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stellar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team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performance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leads</a:t>
            </a:r>
            <a:endParaRPr sz="1100">
              <a:latin typeface="Arial"/>
              <a:cs typeface="Arial"/>
            </a:endParaRPr>
          </a:p>
          <a:p>
            <a:pPr marL="1104265" marR="725805">
              <a:lnSpc>
                <a:spcPts val="1270"/>
              </a:lnSpc>
              <a:spcBef>
                <a:spcPts val="55"/>
              </a:spcBef>
            </a:pP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outstanding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results,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especially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noteworthy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achievements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>
                <a:latin typeface="Arial"/>
                <a:cs typeface="Arial"/>
              </a:rPr>
              <a:t>accomplishment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HR’s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strategic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direction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goals.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100">
              <a:latin typeface="Arial"/>
              <a:cs typeface="Arial"/>
            </a:endParaRPr>
          </a:p>
          <a:p>
            <a:pPr marL="1104265">
              <a:lnSpc>
                <a:spcPct val="100000"/>
              </a:lnSpc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Name:</a:t>
            </a:r>
            <a:r>
              <a:rPr dirty="0" u="none" sz="1100" spc="-30" b="1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Equity</a:t>
            </a:r>
            <a:r>
              <a:rPr dirty="0" u="none" sz="1100" spc="-3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Audit</a:t>
            </a:r>
            <a:r>
              <a:rPr dirty="0" u="none" sz="1100" spc="-3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20" b="1">
                <a:solidFill>
                  <a:srgbClr val="780029"/>
                </a:solidFill>
                <a:latin typeface="Arial"/>
                <a:cs typeface="Arial"/>
              </a:rPr>
              <a:t>Team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 marR="102870">
              <a:lnSpc>
                <a:spcPts val="1270"/>
              </a:lnSpc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dirty="0" u="sng" sz="11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Members:</a:t>
            </a:r>
            <a:r>
              <a:rPr dirty="0" u="none" sz="1100" spc="-25" b="1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Jaclyn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Padilla,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Megan</a:t>
            </a:r>
            <a:r>
              <a:rPr dirty="0" u="none" sz="1100" spc="-2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Misasi-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Randles,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Kale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Brinley,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Igor</a:t>
            </a:r>
            <a:r>
              <a:rPr dirty="0" u="none" sz="1100" spc="-3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Shegolev</a:t>
            </a:r>
            <a:r>
              <a:rPr dirty="0" u="none" sz="1100" spc="-2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and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Vicki</a:t>
            </a:r>
            <a:r>
              <a:rPr dirty="0" u="none" sz="1100" spc="-2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Quintero</a:t>
            </a:r>
            <a:r>
              <a:rPr dirty="0" u="none" sz="1100" spc="-20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Brashear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Submitted</a:t>
            </a:r>
            <a:r>
              <a:rPr dirty="0" u="sng" sz="11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dirty="0" u="none" sz="1100" spc="-30">
                <a:latin typeface="Arial"/>
                <a:cs typeface="Arial"/>
              </a:rPr>
              <a:t> </a:t>
            </a:r>
            <a:r>
              <a:rPr dirty="0" u="none" sz="1100" b="1">
                <a:solidFill>
                  <a:srgbClr val="780029"/>
                </a:solidFill>
                <a:latin typeface="Arial"/>
                <a:cs typeface="Arial"/>
              </a:rPr>
              <a:t>Jaclyn</a:t>
            </a:r>
            <a:r>
              <a:rPr dirty="0" u="none" sz="1100" spc="-35" b="1">
                <a:solidFill>
                  <a:srgbClr val="780029"/>
                </a:solidFill>
                <a:latin typeface="Arial"/>
                <a:cs typeface="Arial"/>
              </a:rPr>
              <a:t> </a:t>
            </a:r>
            <a:r>
              <a:rPr dirty="0" u="none" sz="1100" spc="-10" b="1">
                <a:solidFill>
                  <a:srgbClr val="780029"/>
                </a:solidFill>
                <a:latin typeface="Arial"/>
                <a:cs typeface="Arial"/>
              </a:rPr>
              <a:t>Padilla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12700" marR="706755" indent="-635">
              <a:lnSpc>
                <a:spcPts val="1270"/>
              </a:lnSpc>
              <a:spcBef>
                <a:spcPts val="5"/>
              </a:spcBef>
            </a:pP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This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Team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Impact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Award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is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in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recognition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of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Equity</a:t>
            </a:r>
            <a:r>
              <a:rPr dirty="0" sz="110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Audit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Team’s</a:t>
            </a:r>
            <a:r>
              <a:rPr dirty="0" sz="110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13131"/>
                </a:solidFill>
                <a:latin typeface="Arial"/>
                <a:cs typeface="Arial"/>
              </a:rPr>
              <a:t>exemplary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dedication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success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in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conducting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comprehensive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Pay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Equity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Audit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across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our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organization.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This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team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meticulously</a:t>
            </a:r>
            <a:r>
              <a:rPr dirty="0" sz="1100" spc="-4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analyzed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reviewed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our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employees’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experience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12700" marR="15240">
              <a:lnSpc>
                <a:spcPts val="1270"/>
              </a:lnSpc>
              <a:spcBef>
                <a:spcPts val="55"/>
              </a:spcBef>
            </a:pP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education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ensure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all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are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placed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equitably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in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pay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ranges.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Their</a:t>
            </a:r>
            <a:r>
              <a:rPr dirty="0" sz="110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efforts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support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culture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transparency</a:t>
            </a:r>
            <a:r>
              <a:rPr dirty="0" sz="110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13131"/>
                </a:solidFill>
                <a:latin typeface="Arial"/>
                <a:cs typeface="Arial"/>
              </a:rPr>
              <a:t>fairness.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400" y="5658111"/>
            <a:ext cx="1062922" cy="1193408"/>
          </a:xfrm>
          <a:prstGeom prst="rect">
            <a:avLst/>
          </a:prstGeom>
        </p:spPr>
      </p:pic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20065">
              <a:lnSpc>
                <a:spcPts val="1315"/>
              </a:lnSpc>
            </a:pPr>
            <a:r>
              <a:rPr dirty="0"/>
              <a:t>Attachment</a:t>
            </a:r>
            <a:r>
              <a:rPr dirty="0" spc="-40"/>
              <a:t> </a:t>
            </a:r>
            <a:r>
              <a:rPr dirty="0"/>
              <a:t>14–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6407150" cy="25146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1775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6404610" cy="241935"/>
            <a:chOff x="914400" y="9131045"/>
            <a:chExt cx="640461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6392545" cy="228600"/>
            </a:xfrm>
            <a:custGeom>
              <a:avLst/>
              <a:gdLst/>
              <a:ahLst/>
              <a:cxnLst/>
              <a:rect l="l" t="t" r="r" b="b"/>
              <a:pathLst>
                <a:path w="6392545" h="228600">
                  <a:moveTo>
                    <a:pt x="6392417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392417" y="228600"/>
                  </a:lnTo>
                  <a:lnTo>
                    <a:pt x="6392417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6404610" cy="241935"/>
            </a:xfrm>
            <a:custGeom>
              <a:avLst/>
              <a:gdLst/>
              <a:ahLst/>
              <a:cxnLst/>
              <a:rect l="l" t="t" r="r" b="b"/>
              <a:pathLst>
                <a:path w="6404609" h="241934">
                  <a:moveTo>
                    <a:pt x="6398501" y="235458"/>
                  </a:move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6398501" y="241554"/>
                  </a:lnTo>
                  <a:lnTo>
                    <a:pt x="6398501" y="235458"/>
                  </a:lnTo>
                  <a:close/>
                </a:path>
                <a:path w="6404609" h="241934">
                  <a:moveTo>
                    <a:pt x="6398501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398501" y="6096"/>
                  </a:lnTo>
                  <a:lnTo>
                    <a:pt x="6398501" y="0"/>
                  </a:lnTo>
                  <a:close/>
                </a:path>
                <a:path w="6404609" h="241934">
                  <a:moveTo>
                    <a:pt x="6404610" y="6108"/>
                  </a:moveTo>
                  <a:lnTo>
                    <a:pt x="6398514" y="6108"/>
                  </a:lnTo>
                  <a:lnTo>
                    <a:pt x="6398514" y="235458"/>
                  </a:lnTo>
                  <a:lnTo>
                    <a:pt x="6398514" y="241554"/>
                  </a:lnTo>
                  <a:lnTo>
                    <a:pt x="6404610" y="241554"/>
                  </a:lnTo>
                  <a:lnTo>
                    <a:pt x="6404610" y="235458"/>
                  </a:lnTo>
                  <a:lnTo>
                    <a:pt x="6404610" y="6108"/>
                  </a:lnTo>
                  <a:close/>
                </a:path>
                <a:path w="6404609" h="241934">
                  <a:moveTo>
                    <a:pt x="6404610" y="0"/>
                  </a:moveTo>
                  <a:lnTo>
                    <a:pt x="6398514" y="0"/>
                  </a:lnTo>
                  <a:lnTo>
                    <a:pt x="6398514" y="6096"/>
                  </a:lnTo>
                  <a:lnTo>
                    <a:pt x="6404610" y="6096"/>
                  </a:lnTo>
                  <a:lnTo>
                    <a:pt x="64046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1076959"/>
            <a:ext cx="5819140" cy="99631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50"/>
              </a:spcBef>
            </a:pP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Pay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Equity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Audit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was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not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only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completed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schedule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but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also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exceeded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expectations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by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providing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actionable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insights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that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led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significant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adjustments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in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our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pay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practices,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13131"/>
                </a:solidFill>
                <a:latin typeface="Arial"/>
                <a:cs typeface="Arial"/>
              </a:rPr>
              <a:t>benefiting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our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employees.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team's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commitment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to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ensuring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equity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their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proactive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approach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to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addressing</a:t>
            </a:r>
            <a:r>
              <a:rPr dirty="0" sz="110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13131"/>
                </a:solidFill>
                <a:latin typeface="Arial"/>
                <a:cs typeface="Arial"/>
              </a:rPr>
              <a:t>discrepancies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sets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benchmark</a:t>
            </a:r>
            <a:r>
              <a:rPr dirty="0" sz="110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in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organizational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integrity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and</a:t>
            </a:r>
            <a:r>
              <a:rPr dirty="0" sz="110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teamwork.</a:t>
            </a:r>
            <a:r>
              <a:rPr dirty="0" sz="110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13131"/>
                </a:solidFill>
                <a:latin typeface="Arial"/>
                <a:cs typeface="Arial"/>
              </a:rPr>
              <a:t>Their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work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has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had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profound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impact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on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improving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employee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morale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and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trust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within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CPS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HR</a:t>
            </a:r>
            <a:r>
              <a:rPr dirty="0" sz="110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and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making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them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truly</a:t>
            </a:r>
            <a:r>
              <a:rPr dirty="0" sz="110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deserving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of</a:t>
            </a:r>
            <a:r>
              <a:rPr dirty="0" sz="1100" spc="-1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Team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13131"/>
                </a:solidFill>
                <a:latin typeface="Arial"/>
                <a:cs typeface="Arial"/>
              </a:rPr>
              <a:t>Impact</a:t>
            </a:r>
            <a:r>
              <a:rPr dirty="0" sz="1100" spc="-2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13131"/>
                </a:solidFill>
                <a:latin typeface="Arial"/>
                <a:cs typeface="Arial"/>
              </a:rPr>
              <a:t>Award.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20065">
              <a:lnSpc>
                <a:spcPts val="1315"/>
              </a:lnSpc>
            </a:pPr>
            <a:r>
              <a:rPr dirty="0"/>
              <a:t>Attachment</a:t>
            </a:r>
            <a:r>
              <a:rPr dirty="0" spc="-40"/>
              <a:t> </a:t>
            </a:r>
            <a:r>
              <a:rPr dirty="0"/>
              <a:t>14–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4400" y="457200"/>
            <a:ext cx="5943600" cy="228600"/>
          </a:xfrm>
          <a:prstGeom prst="rect">
            <a:avLst/>
          </a:prstGeom>
          <a:solidFill>
            <a:srgbClr val="737745"/>
          </a:solidFill>
        </p:spPr>
        <p:txBody>
          <a:bodyPr wrap="square" lIns="0" tIns="13335" rIns="0" bIns="0" rtlCol="0" vert="horz">
            <a:spAutoFit/>
          </a:bodyPr>
          <a:lstStyle/>
          <a:p>
            <a:pPr algn="r" marR="23241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00" y="9131045"/>
            <a:ext cx="5943600" cy="241935"/>
            <a:chOff x="914400" y="9131045"/>
            <a:chExt cx="5943600" cy="241935"/>
          </a:xfrm>
        </p:grpSpPr>
        <p:sp>
          <p:nvSpPr>
            <p:cNvPr id="4" name="object 4" descr=""/>
            <p:cNvSpPr/>
            <p:nvPr/>
          </p:nvSpPr>
          <p:spPr>
            <a:xfrm>
              <a:off x="920495" y="9137903"/>
              <a:ext cx="5931535" cy="228600"/>
            </a:xfrm>
            <a:custGeom>
              <a:avLst/>
              <a:gdLst/>
              <a:ahLst/>
              <a:cxnLst/>
              <a:rect l="l" t="t" r="r" b="b"/>
              <a:pathLst>
                <a:path w="5931534" h="228600">
                  <a:moveTo>
                    <a:pt x="593140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31408" y="228600"/>
                  </a:lnTo>
                  <a:lnTo>
                    <a:pt x="5931408" y="0"/>
                  </a:lnTo>
                  <a:close/>
                </a:path>
              </a:pathLst>
            </a:custGeom>
            <a:solidFill>
              <a:srgbClr val="737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400" y="9131045"/>
              <a:ext cx="5943600" cy="241935"/>
            </a:xfrm>
            <a:custGeom>
              <a:avLst/>
              <a:gdLst/>
              <a:ahLst/>
              <a:cxnLst/>
              <a:rect l="l" t="t" r="r" b="b"/>
              <a:pathLst>
                <a:path w="5943600" h="241934">
                  <a:moveTo>
                    <a:pt x="5943600" y="6108"/>
                  </a:moveTo>
                  <a:lnTo>
                    <a:pt x="5937504" y="6108"/>
                  </a:lnTo>
                  <a:lnTo>
                    <a:pt x="5937504" y="235458"/>
                  </a:lnTo>
                  <a:lnTo>
                    <a:pt x="6096" y="23545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35458"/>
                  </a:lnTo>
                  <a:lnTo>
                    <a:pt x="0" y="241554"/>
                  </a:lnTo>
                  <a:lnTo>
                    <a:pt x="6096" y="241554"/>
                  </a:lnTo>
                  <a:lnTo>
                    <a:pt x="5937504" y="241554"/>
                  </a:lnTo>
                  <a:lnTo>
                    <a:pt x="5943600" y="241554"/>
                  </a:lnTo>
                  <a:lnTo>
                    <a:pt x="5943600" y="235458"/>
                  </a:lnTo>
                  <a:lnTo>
                    <a:pt x="5943600" y="6108"/>
                  </a:lnTo>
                  <a:close/>
                </a:path>
                <a:path w="5943600" h="241934">
                  <a:moveTo>
                    <a:pt x="5943600" y="0"/>
                  </a:moveTo>
                  <a:lnTo>
                    <a:pt x="5937516" y="0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5937504" y="6096"/>
                  </a:lnTo>
                  <a:lnTo>
                    <a:pt x="5943600" y="6096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1700" y="893318"/>
            <a:ext cx="5968365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Directors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Consulting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approved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Plan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-25">
                <a:latin typeface="Arial"/>
                <a:cs typeface="Arial"/>
              </a:rPr>
              <a:t> in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March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8,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agenda.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6525">
              <a:lnSpc>
                <a:spcPts val="1315"/>
              </a:lnSpc>
            </a:pPr>
            <a:r>
              <a:rPr dirty="0"/>
              <a:t>Attachment</a:t>
            </a:r>
            <a:r>
              <a:rPr dirty="0" spc="-35"/>
              <a:t> </a:t>
            </a:r>
            <a:r>
              <a:rPr dirty="0"/>
              <a:t>1–</a:t>
            </a:r>
            <a:r>
              <a:rPr dirty="0" spc="-35"/>
              <a:t> </a:t>
            </a:r>
            <a:r>
              <a:rPr dirty="0"/>
              <a:t>Page</a:t>
            </a:r>
            <a:r>
              <a:rPr dirty="0" spc="-35"/>
              <a:t> </a:t>
            </a:r>
            <a:r>
              <a:rPr dirty="0" spc="-50"/>
              <a:t>3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58803" y="1374964"/>
            <a:ext cx="538480" cy="5143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dirty="0" sz="1100" spc="-10">
                <a:latin typeface="Arial"/>
                <a:cs typeface="Arial"/>
              </a:rPr>
              <a:t>Motion: Second: Vote: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73151" y="1374964"/>
            <a:ext cx="1680210" cy="35369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dirty="0" sz="1100">
                <a:latin typeface="Arial"/>
                <a:cs typeface="Arial"/>
              </a:rPr>
              <a:t>Zamora,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Vegas </a:t>
            </a:r>
            <a:r>
              <a:rPr dirty="0" sz="1100">
                <a:latin typeface="Arial"/>
                <a:cs typeface="Arial"/>
              </a:rPr>
              <a:t>Andal,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Anaheim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73151" y="1857308"/>
            <a:ext cx="1306830" cy="11569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2069" indent="-635">
              <a:lnSpc>
                <a:spcPct val="95800"/>
              </a:lnSpc>
              <a:spcBef>
                <a:spcPts val="150"/>
              </a:spcBef>
            </a:pPr>
            <a:r>
              <a:rPr dirty="0" sz="1100">
                <a:latin typeface="Arial"/>
                <a:cs typeface="Arial"/>
              </a:rPr>
              <a:t>Pinellas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Vegas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Anaheim</a:t>
            </a:r>
            <a:r>
              <a:rPr dirty="0" sz="1100" spc="5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Plano </a:t>
            </a:r>
            <a:r>
              <a:rPr dirty="0" sz="1100">
                <a:latin typeface="Arial"/>
                <a:cs typeface="Arial"/>
              </a:rPr>
              <a:t>Sacramento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70"/>
              </a:lnSpc>
              <a:spcBef>
                <a:spcPts val="30"/>
              </a:spcBef>
            </a:pPr>
            <a:r>
              <a:rPr dirty="0" sz="1100">
                <a:latin typeface="Arial"/>
                <a:cs typeface="Arial"/>
              </a:rPr>
              <a:t>Mecklenburg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County </a:t>
            </a:r>
            <a:r>
              <a:rPr dirty="0" sz="1100">
                <a:latin typeface="Arial"/>
                <a:cs typeface="Arial"/>
              </a:rPr>
              <a:t>Hayward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USD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01985" y="1857308"/>
            <a:ext cx="461009" cy="115697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 indent="-635">
              <a:lnSpc>
                <a:spcPct val="95800"/>
              </a:lnSpc>
              <a:spcBef>
                <a:spcPts val="150"/>
              </a:spcBef>
            </a:pPr>
            <a:r>
              <a:rPr dirty="0" sz="1100" spc="-25">
                <a:latin typeface="Arial"/>
                <a:cs typeface="Arial"/>
              </a:rPr>
              <a:t>Aye Aye Aye Aye Aye Aye </a:t>
            </a:r>
            <a:r>
              <a:rPr dirty="0" sz="1100" spc="-10">
                <a:latin typeface="Arial"/>
                <a:cs typeface="Arial"/>
              </a:rPr>
              <a:t>Absent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1700" y="3142163"/>
            <a:ext cx="5969635" cy="5976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84300">
              <a:lnSpc>
                <a:spcPct val="100000"/>
              </a:lnSpc>
              <a:spcBef>
                <a:spcPts val="95"/>
              </a:spcBef>
            </a:pPr>
            <a:r>
              <a:rPr dirty="0" sz="1100" b="1">
                <a:latin typeface="Arial"/>
                <a:cs typeface="Arial"/>
              </a:rPr>
              <a:t>Resolution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#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24-</a:t>
            </a:r>
            <a:r>
              <a:rPr dirty="0" sz="1100" spc="-25" b="1">
                <a:latin typeface="Arial"/>
                <a:cs typeface="Arial"/>
              </a:rPr>
              <a:t>01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1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Information</a:t>
            </a:r>
            <a:r>
              <a:rPr dirty="0" u="sng" sz="11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only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b="1" i="1">
                <a:latin typeface="Arial"/>
                <a:cs typeface="Arial"/>
              </a:rPr>
              <a:t>Attachment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#4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-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FY24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Budget/Cash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b="1" i="1">
                <a:latin typeface="Arial"/>
                <a:cs typeface="Arial"/>
              </a:rPr>
              <a:t>Flow</a:t>
            </a:r>
            <a:r>
              <a:rPr dirty="0" sz="1100" spc="-30" b="1" i="1">
                <a:latin typeface="Arial"/>
                <a:cs typeface="Arial"/>
              </a:rPr>
              <a:t> </a:t>
            </a:r>
            <a:r>
              <a:rPr dirty="0" sz="1100" spc="-10" b="1" i="1">
                <a:latin typeface="Arial"/>
                <a:cs typeface="Arial"/>
              </a:rPr>
              <a:t>Update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Sandy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MacDonald-</a:t>
            </a:r>
            <a:r>
              <a:rPr dirty="0" sz="1100">
                <a:latin typeface="Arial"/>
                <a:cs typeface="Arial"/>
              </a:rPr>
              <a:t>Hopp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presented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FY24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Flow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update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board.</a:t>
            </a:r>
            <a:r>
              <a:rPr dirty="0" sz="1100" spc="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$18.1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million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year-</a:t>
            </a:r>
            <a:r>
              <a:rPr dirty="0" sz="1100">
                <a:latin typeface="Arial"/>
                <a:cs typeface="Arial"/>
              </a:rPr>
              <a:t>to-date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 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January 31,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 $592k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or </a:t>
            </a:r>
            <a:r>
              <a:rPr dirty="0" sz="1100">
                <a:latin typeface="Arial"/>
                <a:cs typeface="Arial"/>
              </a:rPr>
              <a:t>3.4%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than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This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revenue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represents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6%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decrease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year-</a:t>
            </a:r>
            <a:r>
              <a:rPr dirty="0" sz="1100">
                <a:latin typeface="Arial"/>
                <a:cs typeface="Arial"/>
              </a:rPr>
              <a:t>to-</a:t>
            </a:r>
            <a:r>
              <a:rPr dirty="0" sz="1100" spc="-10">
                <a:latin typeface="Arial"/>
                <a:cs typeface="Arial"/>
              </a:rPr>
              <a:t>date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January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2023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$1.2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million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year-over-</a:t>
            </a:r>
            <a:r>
              <a:rPr dirty="0" sz="1100">
                <a:latin typeface="Arial"/>
                <a:cs typeface="Arial"/>
              </a:rPr>
              <a:t>year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change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reflects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mix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growth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class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comp,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DEI,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talent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marketing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increased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offset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other </a:t>
            </a:r>
            <a:r>
              <a:rPr dirty="0" sz="1100">
                <a:latin typeface="Arial"/>
                <a:cs typeface="Arial"/>
              </a:rPr>
              <a:t>service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lines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contracting.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Year-</a:t>
            </a:r>
            <a:r>
              <a:rPr dirty="0" sz="1100">
                <a:latin typeface="Arial"/>
                <a:cs typeface="Arial"/>
              </a:rPr>
              <a:t>to-date,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Training, State,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Emerging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exceeding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budget.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6350">
              <a:lnSpc>
                <a:spcPct val="95800"/>
              </a:lnSpc>
            </a:pPr>
            <a:r>
              <a:rPr dirty="0" sz="1100">
                <a:latin typeface="Arial"/>
                <a:cs typeface="Arial"/>
              </a:rPr>
              <a:t>Fiscal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year-to-</a:t>
            </a:r>
            <a:r>
              <a:rPr dirty="0" sz="1100">
                <a:latin typeface="Arial"/>
                <a:cs typeface="Arial"/>
              </a:rPr>
              <a:t>date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through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January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direct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expenses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underrunning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$342k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mix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generated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gross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profit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margin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40.5%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budgeted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36.6%</a:t>
            </a:r>
            <a:r>
              <a:rPr dirty="0" sz="1100" spc="1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percent</a:t>
            </a:r>
            <a:r>
              <a:rPr dirty="0" sz="1100" spc="1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>
                <a:latin typeface="Arial"/>
                <a:cs typeface="Arial"/>
              </a:rPr>
              <a:t>revenue.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expenses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$16k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0.2%</a:t>
            </a:r>
            <a:r>
              <a:rPr dirty="0" sz="1100" spc="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due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staffing</a:t>
            </a:r>
            <a:r>
              <a:rPr dirty="0" sz="1100" spc="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vacancies.</a:t>
            </a:r>
            <a:r>
              <a:rPr dirty="0" sz="1100" spc="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OMS </a:t>
            </a:r>
            <a:r>
              <a:rPr dirty="0" sz="1100">
                <a:latin typeface="Arial"/>
                <a:cs typeface="Arial"/>
              </a:rPr>
              <a:t>indirect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component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total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expense,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$271k</a:t>
            </a:r>
            <a:r>
              <a:rPr dirty="0" sz="1100" spc="1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under</a:t>
            </a:r>
            <a:r>
              <a:rPr dirty="0" sz="1100" spc="18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budget.</a:t>
            </a:r>
            <a:r>
              <a:rPr dirty="0" sz="1100" spc="19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Average </a:t>
            </a:r>
            <a:r>
              <a:rPr dirty="0" sz="1100">
                <a:latin typeface="Arial"/>
                <a:cs typeface="Arial"/>
              </a:rPr>
              <a:t>monthly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running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$969k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versus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FY23’s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$815k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monthly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average.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just" marL="12700" marR="6350">
              <a:lnSpc>
                <a:spcPct val="95800"/>
              </a:lnSpc>
            </a:pPr>
            <a:r>
              <a:rPr dirty="0" sz="1100" spc="-10">
                <a:latin typeface="Arial"/>
                <a:cs typeface="Arial"/>
              </a:rPr>
              <a:t>Year-</a:t>
            </a:r>
            <a:r>
              <a:rPr dirty="0" sz="1100">
                <a:latin typeface="Arial"/>
                <a:cs typeface="Arial"/>
              </a:rPr>
              <a:t>to-date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income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$567k,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which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$950k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budgeted </a:t>
            </a:r>
            <a:r>
              <a:rPr dirty="0" sz="1100">
                <a:latin typeface="Arial"/>
                <a:cs typeface="Arial"/>
              </a:rPr>
              <a:t>operating loss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thru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January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2024.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positive net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income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figure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$1.1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million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equates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 </a:t>
            </a:r>
            <a:r>
              <a:rPr dirty="0" sz="1100" spc="-25">
                <a:latin typeface="Arial"/>
                <a:cs typeface="Arial"/>
              </a:rPr>
              <a:t>37%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revenue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better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budgeted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$87k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loss.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Minimum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reserve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balance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$4M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was </a:t>
            </a:r>
            <a:r>
              <a:rPr dirty="0" sz="1100">
                <a:latin typeface="Arial"/>
                <a:cs typeface="Arial"/>
              </a:rPr>
              <a:t>established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November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2018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January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31,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2024,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cash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balance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$16.1M.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Based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seven-</a:t>
            </a:r>
            <a:r>
              <a:rPr dirty="0" sz="1100">
                <a:latin typeface="Arial"/>
                <a:cs typeface="Arial"/>
              </a:rPr>
              <a:t>month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Operating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Expense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average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$969k the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$4M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reserve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would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cover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123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days </a:t>
            </a:r>
            <a:r>
              <a:rPr dirty="0" sz="1100">
                <a:latin typeface="Arial"/>
                <a:cs typeface="Arial"/>
              </a:rPr>
              <a:t>of </a:t>
            </a:r>
            <a:r>
              <a:rPr dirty="0" sz="1100" spc="-10">
                <a:latin typeface="Arial"/>
                <a:cs typeface="Arial"/>
              </a:rPr>
              <a:t>operations.</a:t>
            </a: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ct val="95800"/>
              </a:lnSpc>
              <a:spcBef>
                <a:spcPts val="1265"/>
              </a:spcBef>
            </a:pP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asked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anything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differentiates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CPS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HR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other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competition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Test </a:t>
            </a:r>
            <a:r>
              <a:rPr dirty="0" sz="1100">
                <a:latin typeface="Arial"/>
                <a:cs typeface="Arial"/>
              </a:rPr>
              <a:t>Rental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market,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start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working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organization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they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stick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do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they </a:t>
            </a:r>
            <a:r>
              <a:rPr dirty="0" sz="1100">
                <a:latin typeface="Arial"/>
                <a:cs typeface="Arial"/>
              </a:rPr>
              <a:t>switch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providers.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Vicki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Quintero-</a:t>
            </a:r>
            <a:r>
              <a:rPr dirty="0" sz="1100">
                <a:latin typeface="Arial"/>
                <a:cs typeface="Arial"/>
              </a:rPr>
              <a:t>Brashear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responded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believes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have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variety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exams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than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our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competitors,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there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lot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competition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area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police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fire </a:t>
            </a:r>
            <a:r>
              <a:rPr dirty="0" sz="1100">
                <a:latin typeface="Arial"/>
                <a:cs typeface="Arial"/>
              </a:rPr>
              <a:t>exams.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Jerry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added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hard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get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agencies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switch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providers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unless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something</a:t>
            </a:r>
            <a:r>
              <a:rPr dirty="0" sz="1100" spc="9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has</a:t>
            </a:r>
            <a:r>
              <a:rPr dirty="0" sz="1100" spc="10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gone </a:t>
            </a:r>
            <a:r>
              <a:rPr dirty="0" sz="1100" spc="-10">
                <a:latin typeface="Arial"/>
                <a:cs typeface="Arial"/>
              </a:rPr>
              <a:t>wrong.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Arial"/>
              <a:cs typeface="Arial"/>
            </a:endParaRPr>
          </a:p>
          <a:p>
            <a:pPr algn="just" marL="12700" marR="5715">
              <a:lnSpc>
                <a:spcPts val="1270"/>
              </a:lnSpc>
            </a:pPr>
            <a:r>
              <a:rPr dirty="0" sz="1100">
                <a:latin typeface="Arial"/>
                <a:cs typeface="Arial"/>
              </a:rPr>
              <a:t>Melissa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brought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up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10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recruiting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starting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client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healthcare,</a:t>
            </a:r>
            <a:r>
              <a:rPr dirty="0" sz="1100" spc="114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10">
                <a:latin typeface="Arial"/>
                <a:cs typeface="Arial"/>
              </a:rPr>
              <a:t>analytics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behind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it.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Melissa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explained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are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also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doing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data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comparison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job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boards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that </a:t>
            </a:r>
            <a:r>
              <a:rPr dirty="0" sz="1100">
                <a:latin typeface="Arial"/>
                <a:cs typeface="Arial"/>
              </a:rPr>
              <a:t>we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future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once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that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data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collected.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LaShon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shared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she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working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class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CPS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Brett Brashear</dc:creator>
  <dc:description/>
  <dc:title>CPS Human Resource Services – Agenda</dc:title>
  <dcterms:created xsi:type="dcterms:W3CDTF">2024-06-04T22:40:10Z</dcterms:created>
  <dcterms:modified xsi:type="dcterms:W3CDTF">2024-06-04T22:40:10Z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2560">
    <vt:lpwstr>6</vt:lpwstr>
  </property>
  <property fmtid="{D5CDD505-2E9C-101B-9397-08002B2CF9AE}" pid="3" name="AuthorIds_UIVersion_512">
    <vt:lpwstr>6</vt:lpwstr>
  </property>
  <property fmtid="{D5CDD505-2E9C-101B-9397-08002B2CF9AE}" pid="4" name="ContentTypeId">
    <vt:lpwstr>0x010100BD2FDCBF5EDB3C4D9E9C0B60AC481080</vt:lpwstr>
  </property>
  <property fmtid="{D5CDD505-2E9C-101B-9397-08002B2CF9AE}" pid="5" name="Created">
    <vt:filetime>2024-06-04T00:00:00Z</vt:filetime>
  </property>
  <property fmtid="{D5CDD505-2E9C-101B-9397-08002B2CF9AE}" pid="6" name="Creator">
    <vt:lpwstr>Acrobat PDFMaker 24 for Word</vt:lpwstr>
  </property>
  <property fmtid="{D5CDD505-2E9C-101B-9397-08002B2CF9AE}" pid="7" name="LastSaved">
    <vt:filetime>2024-06-04T00:00:00Z</vt:filetime>
  </property>
  <property fmtid="{D5CDD505-2E9C-101B-9397-08002B2CF9AE}" pid="8" name="MSIP_Label_e613593a-566f-4081-b4ae-bb94d80d8a3c_ActionId">
    <vt:lpwstr>96616c47-fd76-44e7-b8e3-ed277ae76def</vt:lpwstr>
  </property>
  <property fmtid="{D5CDD505-2E9C-101B-9397-08002B2CF9AE}" pid="9" name="MSIP_Label_e613593a-566f-4081-b4ae-bb94d80d8a3c_ContentBits">
    <vt:lpwstr>0</vt:lpwstr>
  </property>
  <property fmtid="{D5CDD505-2E9C-101B-9397-08002B2CF9AE}" pid="10" name="MSIP_Label_e613593a-566f-4081-b4ae-bb94d80d8a3c_Enabled">
    <vt:lpwstr>true</vt:lpwstr>
  </property>
  <property fmtid="{D5CDD505-2E9C-101B-9397-08002B2CF9AE}" pid="11" name="MSIP_Label_e613593a-566f-4081-b4ae-bb94d80d8a3c_Method">
    <vt:lpwstr>Standard</vt:lpwstr>
  </property>
  <property fmtid="{D5CDD505-2E9C-101B-9397-08002B2CF9AE}" pid="12" name="MSIP_Label_e613593a-566f-4081-b4ae-bb94d80d8a3c_Name">
    <vt:lpwstr>defa4170-0d19-0005-0004-bc88714345d2</vt:lpwstr>
  </property>
  <property fmtid="{D5CDD505-2E9C-101B-9397-08002B2CF9AE}" pid="13" name="MSIP_Label_e613593a-566f-4081-b4ae-bb94d80d8a3c_SetDate">
    <vt:lpwstr>2023-05-26T15:10:29Z</vt:lpwstr>
  </property>
  <property fmtid="{D5CDD505-2E9C-101B-9397-08002B2CF9AE}" pid="14" name="MSIP_Label_e613593a-566f-4081-b4ae-bb94d80d8a3c_SiteId">
    <vt:lpwstr>a1afb197-5f10-4ea8-b8b5-9bf6b48422a0</vt:lpwstr>
  </property>
  <property fmtid="{D5CDD505-2E9C-101B-9397-08002B2CF9AE}" pid="15" name="Producer">
    <vt:lpwstr>Adobe PDF Library 24.2.23</vt:lpwstr>
  </property>
  <property fmtid="{D5CDD505-2E9C-101B-9397-08002B2CF9AE}" pid="16" name="SourceModified">
    <vt:lpwstr/>
  </property>
  <property fmtid="{D5CDD505-2E9C-101B-9397-08002B2CF9AE}" pid="17" name="_dlc_DocIdItemGuid">
    <vt:lpwstr>ae3b6a94-a66f-460f-b099-e9810ff97ef7</vt:lpwstr>
  </property>
</Properties>
</file>